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29"/>
  </p:notesMasterIdLst>
  <p:handoutMasterIdLst>
    <p:handoutMasterId r:id="rId30"/>
  </p:handoutMasterIdLst>
  <p:sldIdLst>
    <p:sldId id="353" r:id="rId2"/>
    <p:sldId id="356" r:id="rId3"/>
    <p:sldId id="358" r:id="rId4"/>
    <p:sldId id="359" r:id="rId5"/>
    <p:sldId id="360" r:id="rId6"/>
    <p:sldId id="361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85" r:id="rId16"/>
    <p:sldId id="372" r:id="rId17"/>
    <p:sldId id="373" r:id="rId18"/>
    <p:sldId id="374" r:id="rId19"/>
    <p:sldId id="375" r:id="rId20"/>
    <p:sldId id="376" r:id="rId21"/>
    <p:sldId id="377" r:id="rId22"/>
    <p:sldId id="379" r:id="rId23"/>
    <p:sldId id="380" r:id="rId24"/>
    <p:sldId id="381" r:id="rId25"/>
    <p:sldId id="378" r:id="rId26"/>
    <p:sldId id="384" r:id="rId27"/>
    <p:sldId id="383" r:id="rId28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B000472-CAA5-4379-A368-D84E4E6FB97F}">
          <p14:sldIdLst>
            <p14:sldId id="353"/>
          </p14:sldIdLst>
        </p14:section>
        <p14:section name="未命名的章節" id="{209E5639-39EE-4EDA-8E0E-A7BCE8ABB58F}">
          <p14:sldIdLst>
            <p14:sldId id="356"/>
            <p14:sldId id="358"/>
            <p14:sldId id="359"/>
            <p14:sldId id="360"/>
            <p14:sldId id="361"/>
            <p14:sldId id="364"/>
            <p14:sldId id="365"/>
            <p14:sldId id="366"/>
            <p14:sldId id="367"/>
            <p14:sldId id="368"/>
            <p14:sldId id="369"/>
            <p14:sldId id="370"/>
            <p14:sldId id="371"/>
            <p14:sldId id="385"/>
            <p14:sldId id="372"/>
            <p14:sldId id="373"/>
            <p14:sldId id="374"/>
            <p14:sldId id="375"/>
            <p14:sldId id="376"/>
            <p14:sldId id="377"/>
            <p14:sldId id="379"/>
            <p14:sldId id="380"/>
            <p14:sldId id="381"/>
            <p14:sldId id="378"/>
            <p14:sldId id="384"/>
            <p14:sldId id="38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CC6600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79859" autoAdjust="0"/>
  </p:normalViewPr>
  <p:slideViewPr>
    <p:cSldViewPr>
      <p:cViewPr varScale="1">
        <p:scale>
          <a:sx n="93" d="100"/>
          <a:sy n="93" d="100"/>
        </p:scale>
        <p:origin x="187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2017/5/9</a:t>
            </a:fld>
            <a:endParaRPr lang="en-US" altLang="zh-TW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charset="-120"/>
              </a:rPr>
              <a:t>SDN switch</a:t>
            </a:r>
            <a:r>
              <a:rPr lang="en-US" altLang="zh-TW" baseline="0" dirty="0" smtClean="0">
                <a:ea typeface="新細明體" charset="-120"/>
              </a:rPr>
              <a:t> </a:t>
            </a:r>
            <a:r>
              <a:rPr lang="zh-TW" altLang="en-US" baseline="0" dirty="0" smtClean="0">
                <a:ea typeface="新細明體" charset="-120"/>
              </a:rPr>
              <a:t>上 </a:t>
            </a:r>
            <a:r>
              <a:rPr lang="en-US" altLang="zh-TW" baseline="0" dirty="0" smtClean="0">
                <a:ea typeface="新細明體" charset="-120"/>
              </a:rPr>
              <a:t>hardware flow table </a:t>
            </a:r>
            <a:r>
              <a:rPr lang="zh-TW" altLang="en-US" baseline="0" dirty="0" smtClean="0">
                <a:ea typeface="新細明體" charset="-120"/>
              </a:rPr>
              <a:t>和 </a:t>
            </a:r>
            <a:r>
              <a:rPr lang="en-US" altLang="zh-TW" baseline="0" dirty="0" smtClean="0">
                <a:ea typeface="新細明體" charset="-120"/>
              </a:rPr>
              <a:t>software flow tables </a:t>
            </a:r>
            <a:r>
              <a:rPr lang="zh-TW" altLang="en-US" baseline="0" dirty="0" smtClean="0">
                <a:ea typeface="新細明體" charset="-120"/>
              </a:rPr>
              <a:t>的 </a:t>
            </a:r>
            <a:r>
              <a:rPr lang="en-US" altLang="zh-TW" baseline="0" dirty="0" smtClean="0">
                <a:ea typeface="新細明體" charset="-120"/>
              </a:rPr>
              <a:t>performance </a:t>
            </a:r>
            <a:r>
              <a:rPr lang="zh-TW" altLang="en-US" baseline="0" dirty="0" smtClean="0">
                <a:ea typeface="新細明體" charset="-120"/>
              </a:rPr>
              <a:t>分析</a:t>
            </a:r>
            <a:endParaRPr lang="en-US" altLang="zh-TW" dirty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這是他實驗的一個結果。</a:t>
            </a:r>
            <a:endParaRPr lang="en-US" altLang="zh-TW" dirty="0" smtClean="0"/>
          </a:p>
          <a:p>
            <a:r>
              <a:rPr lang="zh-TW" altLang="en-US" dirty="0" smtClean="0"/>
              <a:t>他是使用 </a:t>
            </a:r>
            <a:r>
              <a:rPr lang="en-US" altLang="zh-TW" dirty="0" smtClean="0"/>
              <a:t>switch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上的一個 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limit </a:t>
            </a:r>
            <a:r>
              <a:rPr lang="zh-TW" altLang="en-US" baseline="0" dirty="0" smtClean="0"/>
              <a:t>指令，這個指令可以限制 </a:t>
            </a:r>
            <a:r>
              <a:rPr lang="en-US" altLang="zh-TW" baseline="0" dirty="0" smtClean="0"/>
              <a:t>hardware table </a:t>
            </a:r>
            <a:r>
              <a:rPr lang="zh-TW" altLang="en-US" baseline="0" dirty="0" smtClean="0"/>
              <a:t>的大小。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Y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軸代表 </a:t>
            </a:r>
            <a:r>
              <a:rPr lang="en-US" altLang="zh-TW" baseline="0" dirty="0" smtClean="0"/>
              <a:t>hardware rule </a:t>
            </a:r>
            <a:r>
              <a:rPr lang="zh-TW" altLang="en-US" baseline="0" dirty="0" smtClean="0"/>
              <a:t>的數量，</a:t>
            </a:r>
            <a:r>
              <a:rPr lang="en-US" altLang="zh-TW" baseline="0" dirty="0" smtClean="0"/>
              <a:t>X</a:t>
            </a:r>
            <a:r>
              <a:rPr lang="zh-TW" altLang="en-US" baseline="0" dirty="0" smtClean="0"/>
              <a:t> 軸代表 </a:t>
            </a:r>
            <a:r>
              <a:rPr lang="en-US" altLang="zh-TW" baseline="0" dirty="0" smtClean="0"/>
              <a:t>limit </a:t>
            </a:r>
            <a:r>
              <a:rPr lang="zh-TW" altLang="en-US" baseline="0" dirty="0" smtClean="0"/>
              <a:t>指令限制 </a:t>
            </a:r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大小的百分比。</a:t>
            </a:r>
            <a:endParaRPr lang="en-US" altLang="zh-TW" baseline="0" dirty="0" smtClean="0"/>
          </a:p>
          <a:p>
            <a:r>
              <a:rPr lang="zh-TW" altLang="en-US" dirty="0" smtClean="0"/>
              <a:t>正方形標記的線是 </a:t>
            </a:r>
            <a:r>
              <a:rPr lang="en-US" altLang="zh-TW" dirty="0" smtClean="0"/>
              <a:t>3500 </a:t>
            </a:r>
            <a:r>
              <a:rPr lang="zh-TW" altLang="en-US" dirty="0" smtClean="0"/>
              <a:t>這個 </a:t>
            </a:r>
            <a:r>
              <a:rPr lang="en-US" altLang="zh-TW" dirty="0" smtClean="0"/>
              <a:t>switch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，菱形標記的線是 </a:t>
            </a:r>
            <a:r>
              <a:rPr lang="en-US" altLang="zh-TW" baseline="0" dirty="0" smtClean="0"/>
              <a:t>2920 </a:t>
            </a:r>
            <a:r>
              <a:rPr lang="zh-TW" altLang="en-US" baseline="0" dirty="0" smtClean="0"/>
              <a:t>這個 </a:t>
            </a:r>
            <a:r>
              <a:rPr lang="en-US" altLang="zh-TW" baseline="0" dirty="0" smtClean="0"/>
              <a:t>switch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這個圖表要表達的就是百分比越高，</a:t>
            </a:r>
            <a:r>
              <a:rPr lang="en-US" altLang="zh-TW" dirty="0" smtClean="0"/>
              <a:t>hardware table </a:t>
            </a:r>
            <a:r>
              <a:rPr lang="zh-TW" altLang="en-US" dirty="0" smtClean="0"/>
              <a:t>可以儲存的 </a:t>
            </a:r>
            <a:r>
              <a:rPr lang="en-US" altLang="zh-TW" dirty="0" smtClean="0"/>
              <a:t>rule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數量愈多。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對照左邊的圖表就能發現 </a:t>
            </a:r>
            <a:r>
              <a:rPr lang="en-US" altLang="zh-TW" dirty="0" smtClean="0"/>
              <a:t>100% </a:t>
            </a:r>
            <a:r>
              <a:rPr lang="zh-TW" altLang="en-US" dirty="0" smtClean="0"/>
              <a:t>的時候可以儲存的數量和最大值一樣。</a:t>
            </a:r>
            <a:endParaRPr lang="en-US" altLang="zh-TW" dirty="0" smtClean="0"/>
          </a:p>
          <a:p>
            <a:r>
              <a:rPr lang="zh-TW" altLang="en-US" dirty="0" smtClean="0"/>
              <a:t>這個圖表看起來好像有點沒意義，我猜他的用意應該是測試 </a:t>
            </a:r>
            <a:r>
              <a:rPr lang="en-US" altLang="zh-TW" dirty="0" smtClean="0"/>
              <a:t>hybrid mode </a:t>
            </a:r>
            <a:r>
              <a:rPr lang="zh-TW" altLang="en-US" dirty="0" smtClean="0"/>
              <a:t>啟動後，</a:t>
            </a:r>
            <a:endParaRPr lang="en-US" altLang="zh-TW" dirty="0" smtClean="0"/>
          </a:p>
          <a:p>
            <a:r>
              <a:rPr lang="zh-TW" altLang="en-US" dirty="0" smtClean="0"/>
              <a:t>可以儲存的 </a:t>
            </a:r>
            <a:r>
              <a:rPr lang="en-US" altLang="zh-TW" dirty="0" smtClean="0"/>
              <a:t>hardware rule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會不會變少。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fill up the table with rules that have the maximum number of exact match fields specified (not </a:t>
            </a:r>
            <a:r>
              <a:rPr lang="en-US" altLang="zh-TW" dirty="0" err="1" smtClean="0"/>
              <a:t>wildcarded</a:t>
            </a:r>
            <a:r>
              <a:rPr lang="en-US" altLang="zh-TW" dirty="0" smtClean="0"/>
              <a:t>).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0776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接著第三個實驗是要測試 </a:t>
            </a:r>
            <a:r>
              <a:rPr lang="en-US" altLang="zh-TW" dirty="0" smtClean="0"/>
              <a:t>rule </a:t>
            </a:r>
            <a:r>
              <a:rPr lang="zh-TW" altLang="en-US" dirty="0" smtClean="0"/>
              <a:t>儲存在 </a:t>
            </a:r>
            <a:r>
              <a:rPr lang="en-US" altLang="zh-TW" dirty="0" smtClean="0"/>
              <a:t>hardware table </a:t>
            </a:r>
            <a:r>
              <a:rPr lang="zh-TW" altLang="en-US" dirty="0" smtClean="0"/>
              <a:t>或 </a:t>
            </a:r>
            <a:r>
              <a:rPr lang="en-US" altLang="zh-TW" dirty="0" smtClean="0"/>
              <a:t>software table </a:t>
            </a:r>
            <a:r>
              <a:rPr lang="zh-TW" altLang="en-US" dirty="0" smtClean="0"/>
              <a:t>時，</a:t>
            </a:r>
            <a:r>
              <a:rPr lang="en-US" altLang="zh-TW" dirty="0" smtClean="0"/>
              <a:t>forwarding </a:t>
            </a:r>
            <a:r>
              <a:rPr lang="zh-TW" altLang="en-US" dirty="0" smtClean="0"/>
              <a:t>的效能。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這裡主要只關注 </a:t>
            </a:r>
            <a:r>
              <a:rPr lang="en-US" altLang="zh-TW" dirty="0" smtClean="0"/>
              <a:t>proactive rule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的部分。就是在 </a:t>
            </a:r>
            <a:r>
              <a:rPr lang="en-US" altLang="zh-TW" baseline="0" dirty="0" smtClean="0"/>
              <a:t>traffic </a:t>
            </a:r>
            <a:r>
              <a:rPr lang="zh-TW" altLang="en-US" baseline="0" dirty="0" smtClean="0"/>
              <a:t>來之前，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已經被安裝在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了。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80495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這個實驗會測量 </a:t>
            </a:r>
            <a:r>
              <a:rPr lang="en-US" altLang="zh-TW" dirty="0" smtClean="0"/>
              <a:t>average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switching </a:t>
            </a:r>
            <a:r>
              <a:rPr lang="en-US" altLang="zh-TW" dirty="0" smtClean="0"/>
              <a:t>throughput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CPU</a:t>
            </a:r>
            <a:r>
              <a:rPr lang="zh-TW" altLang="en-US" dirty="0" smtClean="0"/>
              <a:t> </a:t>
            </a:r>
            <a:r>
              <a:rPr lang="en-US" altLang="zh-TW" dirty="0" smtClean="0"/>
              <a:t>load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測試方法是使用 </a:t>
            </a:r>
            <a:r>
              <a:rPr lang="en-US" altLang="zh-TW" dirty="0" err="1" smtClean="0"/>
              <a:t>iperf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topology </a:t>
            </a:r>
            <a:r>
              <a:rPr lang="zh-TW" altLang="en-US" baseline="0" dirty="0" smtClean="0"/>
              <a:t>使用下面這張圖， </a:t>
            </a:r>
            <a:r>
              <a:rPr lang="en-US" altLang="zh-TW" baseline="0" dirty="0" smtClean="0"/>
              <a:t>S1 </a:t>
            </a:r>
            <a:r>
              <a:rPr lang="zh-TW" altLang="en-US" baseline="0" dirty="0" smtClean="0"/>
              <a:t>會使用 </a:t>
            </a:r>
            <a:r>
              <a:rPr lang="en-US" altLang="zh-TW" baseline="0" dirty="0" err="1" smtClean="0"/>
              <a:t>iperf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產生 </a:t>
            </a:r>
            <a:r>
              <a:rPr lang="en-US" altLang="zh-TW" baseline="0" dirty="0" smtClean="0"/>
              <a:t>traffic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SUT </a:t>
            </a:r>
            <a:r>
              <a:rPr lang="zh-TW" altLang="en-US" baseline="0" dirty="0" smtClean="0"/>
              <a:t>再到 </a:t>
            </a:r>
            <a:r>
              <a:rPr lang="en-US" altLang="zh-TW" baseline="0" dirty="0" smtClean="0"/>
              <a:t>S2</a:t>
            </a:r>
            <a:r>
              <a:rPr lang="zh-TW" altLang="en-US" baseline="0" dirty="0" smtClean="0"/>
              <a:t>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4919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Y</a:t>
            </a:r>
            <a:r>
              <a:rPr lang="zh-TW" altLang="en-US" dirty="0" smtClean="0"/>
              <a:t> 軸是 </a:t>
            </a:r>
            <a:r>
              <a:rPr lang="en-US" altLang="zh-TW" dirty="0" smtClean="0"/>
              <a:t>throughput</a:t>
            </a:r>
            <a:r>
              <a:rPr lang="zh-TW" altLang="en-US" dirty="0" smtClean="0"/>
              <a:t>，單位是 </a:t>
            </a:r>
            <a:r>
              <a:rPr lang="en-US" altLang="zh-TW" dirty="0" smtClean="0"/>
              <a:t>Mega</a:t>
            </a:r>
            <a:r>
              <a:rPr lang="en-US" altLang="zh-TW" baseline="0" dirty="0" smtClean="0"/>
              <a:t> bits per second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X </a:t>
            </a:r>
            <a:r>
              <a:rPr lang="zh-TW" altLang="en-US" baseline="0" dirty="0" smtClean="0"/>
              <a:t>軸代表各種不同型號的 </a:t>
            </a:r>
            <a:r>
              <a:rPr lang="en-US" altLang="zh-TW" baseline="0" dirty="0" smtClean="0"/>
              <a:t>switch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HW </a:t>
            </a:r>
            <a:r>
              <a:rPr lang="zh-TW" altLang="en-US" baseline="0" dirty="0" smtClean="0"/>
              <a:t>代表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儲存在 </a:t>
            </a:r>
            <a:r>
              <a:rPr lang="en-US" altLang="zh-TW" baseline="0" dirty="0" smtClean="0"/>
              <a:t>hardware table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SW</a:t>
            </a:r>
            <a:r>
              <a:rPr lang="zh-TW" altLang="en-US" baseline="0" dirty="0" smtClean="0"/>
              <a:t> 代表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儲存在 </a:t>
            </a:r>
            <a:r>
              <a:rPr lang="en-US" altLang="zh-TW" baseline="0" dirty="0" smtClean="0"/>
              <a:t>software table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可以看到使用 </a:t>
            </a:r>
            <a:r>
              <a:rPr lang="en-US" altLang="zh-TW" baseline="0" dirty="0" smtClean="0"/>
              <a:t>hardware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都能保持在一定速度。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使用 </a:t>
            </a:r>
            <a:r>
              <a:rPr lang="en-US" altLang="zh-TW" baseline="0" dirty="0" smtClean="0"/>
              <a:t>Software table </a:t>
            </a:r>
            <a:r>
              <a:rPr lang="zh-TW" altLang="en-US" baseline="0" dirty="0" smtClean="0"/>
              <a:t>就很慢，差了一到兩個數量級。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8866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Rule </a:t>
            </a:r>
            <a:r>
              <a:rPr lang="zh-TW" altLang="en-US" dirty="0" smtClean="0"/>
              <a:t>在被放到 </a:t>
            </a:r>
            <a:r>
              <a:rPr lang="en-US" altLang="zh-TW" dirty="0" smtClean="0"/>
              <a:t>software flow table </a:t>
            </a:r>
            <a:r>
              <a:rPr lang="zh-TW" altLang="en-US" dirty="0" smtClean="0"/>
              <a:t>的時候有兩種情況。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一種是 </a:t>
            </a:r>
            <a:r>
              <a:rPr lang="en-US" altLang="zh-TW" dirty="0" smtClean="0"/>
              <a:t>rule </a:t>
            </a:r>
            <a:r>
              <a:rPr lang="zh-TW" altLang="en-US" dirty="0" smtClean="0"/>
              <a:t>不適合 </a:t>
            </a:r>
            <a:r>
              <a:rPr lang="en-US" altLang="zh-TW" dirty="0" smtClean="0"/>
              <a:t>hardware</a:t>
            </a:r>
            <a:r>
              <a:rPr lang="en-US" altLang="zh-TW" baseline="0" dirty="0" smtClean="0"/>
              <a:t> flow table</a:t>
            </a:r>
            <a:r>
              <a:rPr lang="zh-TW" altLang="en-US" baseline="0" dirty="0" smtClean="0"/>
              <a:t>，</a:t>
            </a:r>
            <a:endParaRPr lang="en-US" altLang="zh-TW" baseline="0" dirty="0" smtClean="0"/>
          </a:p>
          <a:p>
            <a:r>
              <a:rPr lang="zh-TW" altLang="en-US" baseline="0" dirty="0" smtClean="0"/>
              <a:t>這個論文沒有明確指出是哪種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，我覺得可能是像下面那張表。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如果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 裡面包含 </a:t>
            </a:r>
            <a:r>
              <a:rPr lang="en-US" altLang="zh-TW" baseline="0" dirty="0" err="1" smtClean="0"/>
              <a:t>eth_src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或 </a:t>
            </a:r>
            <a:r>
              <a:rPr lang="en-US" altLang="zh-TW" baseline="0" dirty="0" err="1" smtClean="0"/>
              <a:t>eth_dst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兩種 </a:t>
            </a:r>
            <a:r>
              <a:rPr lang="en-US" altLang="zh-TW" baseline="0" dirty="0" smtClean="0"/>
              <a:t>field</a:t>
            </a:r>
            <a:r>
              <a:rPr lang="zh-TW" altLang="en-US" baseline="0" dirty="0" smtClean="0"/>
              <a:t>，那個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可能就不適合。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因為 </a:t>
            </a:r>
            <a:r>
              <a:rPr lang="en-US" altLang="zh-TW" baseline="0" dirty="0" smtClean="0"/>
              <a:t>hardware flow table </a:t>
            </a:r>
            <a:r>
              <a:rPr lang="zh-TW" altLang="en-US" baseline="0" dirty="0" smtClean="0"/>
              <a:t>不支援。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另一種情況就是 </a:t>
            </a:r>
            <a:r>
              <a:rPr lang="en-US" altLang="zh-TW" baseline="0" dirty="0" smtClean="0"/>
              <a:t>hardware flow table </a:t>
            </a:r>
            <a:r>
              <a:rPr lang="zh-TW" altLang="en-US" baseline="0" dirty="0" smtClean="0"/>
              <a:t>滿了，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也會被儲存到 </a:t>
            </a:r>
            <a:r>
              <a:rPr lang="en-US" altLang="zh-TW" baseline="0" dirty="0" smtClean="0"/>
              <a:t>software flow table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0765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baseline="0" dirty="0" smtClean="0"/>
              <a:t>然後就是說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forwarding capacity </a:t>
            </a:r>
            <a:r>
              <a:rPr lang="zh-TW" altLang="en-US" baseline="0" dirty="0" smtClean="0"/>
              <a:t>是可以被手動設定的。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Capacity </a:t>
            </a:r>
            <a:r>
              <a:rPr lang="zh-TW" altLang="en-US" baseline="0" dirty="0" smtClean="0"/>
              <a:t>就是指 </a:t>
            </a:r>
            <a:r>
              <a:rPr lang="en-US" altLang="zh-TW" baseline="0" dirty="0" smtClean="0"/>
              <a:t>packets per second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接下來的實驗會使用 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instance </a:t>
            </a:r>
            <a:r>
              <a:rPr lang="zh-TW" altLang="en-US" baseline="0" dirty="0" smtClean="0"/>
              <a:t>指令去設定 </a:t>
            </a:r>
            <a:r>
              <a:rPr lang="en-US" altLang="zh-TW" baseline="0" dirty="0" smtClean="0"/>
              <a:t>software rate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software rate </a:t>
            </a:r>
            <a:r>
              <a:rPr lang="zh-TW" altLang="en-US" baseline="0" dirty="0" smtClean="0"/>
              <a:t>我去查 </a:t>
            </a:r>
            <a:r>
              <a:rPr lang="en-US" altLang="zh-TW" baseline="0" dirty="0" smtClean="0"/>
              <a:t>spec</a:t>
            </a:r>
            <a:r>
              <a:rPr lang="zh-TW" altLang="en-US" baseline="0" dirty="0" smtClean="0"/>
              <a:t>，</a:t>
            </a:r>
            <a:endParaRPr lang="en-US" altLang="zh-TW" baseline="0" dirty="0" smtClean="0"/>
          </a:p>
          <a:p>
            <a:r>
              <a:rPr lang="zh-TW" altLang="en-US" baseline="0" dirty="0" smtClean="0"/>
              <a:t>意思好像就是限制 </a:t>
            </a:r>
            <a:r>
              <a:rPr lang="en-US" altLang="zh-TW" baseline="0" dirty="0" smtClean="0"/>
              <a:t>packet </a:t>
            </a:r>
            <a:r>
              <a:rPr lang="zh-TW" altLang="en-US" baseline="0" dirty="0" smtClean="0"/>
              <a:t>每秒可以送到 </a:t>
            </a:r>
            <a:r>
              <a:rPr lang="en-US" altLang="zh-TW" baseline="0" dirty="0" smtClean="0"/>
              <a:t>software path </a:t>
            </a:r>
            <a:r>
              <a:rPr lang="zh-TW" altLang="en-US" baseline="0" dirty="0" smtClean="0"/>
              <a:t>的數量。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47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第一章表格是 </a:t>
            </a:r>
            <a:r>
              <a:rPr lang="en-US" altLang="zh-TW" dirty="0" smtClean="0"/>
              <a:t>2920 switch</a:t>
            </a:r>
            <a:r>
              <a:rPr lang="en-US" altLang="zh-TW" baseline="0" dirty="0" smtClean="0"/>
              <a:t> </a:t>
            </a:r>
            <a:r>
              <a:rPr lang="zh-TW" altLang="en-US" dirty="0" smtClean="0"/>
              <a:t>的結果</a:t>
            </a:r>
            <a:endParaRPr lang="en-US" altLang="zh-TW" dirty="0" smtClean="0"/>
          </a:p>
          <a:p>
            <a:r>
              <a:rPr lang="en-US" altLang="zh-TW" dirty="0" smtClean="0"/>
              <a:t>Y</a:t>
            </a:r>
            <a:r>
              <a:rPr lang="zh-TW" altLang="en-US" dirty="0" smtClean="0"/>
              <a:t> 軸是代表 </a:t>
            </a:r>
            <a:r>
              <a:rPr lang="en-US" altLang="zh-TW" dirty="0" smtClean="0"/>
              <a:t>CPU</a:t>
            </a:r>
            <a:r>
              <a:rPr lang="en-US" altLang="zh-TW" baseline="0" dirty="0" smtClean="0"/>
              <a:t> load</a:t>
            </a:r>
            <a:r>
              <a:rPr lang="zh-TW" altLang="en-US" dirty="0" smtClean="0"/>
              <a:t>，單位是 </a:t>
            </a:r>
            <a:r>
              <a:rPr lang="en-US" altLang="zh-TW" dirty="0" smtClean="0"/>
              <a:t>%</a:t>
            </a:r>
            <a:r>
              <a:rPr lang="zh-TW" altLang="en-US" dirty="0" smtClean="0"/>
              <a:t>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X </a:t>
            </a:r>
            <a:r>
              <a:rPr lang="zh-TW" altLang="en-US" baseline="0" dirty="0" smtClean="0"/>
              <a:t>軸是代表 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instance </a:t>
            </a:r>
            <a:r>
              <a:rPr lang="zh-TW" altLang="en-US" baseline="0" dirty="0" smtClean="0"/>
              <a:t>指令設定的 </a:t>
            </a:r>
            <a:r>
              <a:rPr lang="en-US" altLang="zh-TW" baseline="0" dirty="0" smtClean="0"/>
              <a:t>software rate</a:t>
            </a:r>
            <a:r>
              <a:rPr lang="zh-TW" altLang="en-US" baseline="0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然後方框的線代表 </a:t>
            </a:r>
            <a:r>
              <a:rPr lang="en-US" altLang="zh-TW" dirty="0" err="1" smtClean="0"/>
              <a:t>cpu</a:t>
            </a:r>
            <a:r>
              <a:rPr lang="en-US" altLang="zh-TW" dirty="0" smtClean="0"/>
              <a:t> load</a:t>
            </a:r>
            <a:r>
              <a:rPr lang="zh-TW" altLang="en-US" dirty="0" smtClean="0"/>
              <a:t> 的變化</a:t>
            </a:r>
            <a:endParaRPr lang="en-US" altLang="zh-TW" dirty="0" smtClean="0"/>
          </a:p>
          <a:p>
            <a:r>
              <a:rPr lang="zh-TW" altLang="en-US" dirty="0" smtClean="0"/>
              <a:t>菱形的線代表 </a:t>
            </a:r>
            <a:r>
              <a:rPr lang="en-US" altLang="zh-TW" dirty="0" smtClean="0"/>
              <a:t>throughput</a:t>
            </a:r>
            <a:r>
              <a:rPr lang="zh-TW" altLang="en-US" dirty="0" smtClean="0"/>
              <a:t> 的變化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因為 </a:t>
            </a:r>
            <a:r>
              <a:rPr lang="en-US" altLang="zh-TW" dirty="0" smtClean="0"/>
              <a:t>table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的最大值是寫死在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裡面，所以 </a:t>
            </a:r>
            <a:r>
              <a:rPr lang="en-US" altLang="zh-TW" baseline="0" dirty="0" smtClean="0"/>
              <a:t>X</a:t>
            </a:r>
            <a:r>
              <a:rPr lang="zh-TW" altLang="en-US" baseline="0" dirty="0" smtClean="0"/>
              <a:t> 軸最左邊的 </a:t>
            </a:r>
            <a:r>
              <a:rPr lang="en-US" altLang="zh-TW" baseline="0" dirty="0" smtClean="0"/>
              <a:t>2000 </a:t>
            </a:r>
            <a:r>
              <a:rPr lang="zh-TW" altLang="en-US" baseline="0" dirty="0" smtClean="0"/>
              <a:t>就是最大值。</a:t>
            </a:r>
            <a:endParaRPr lang="en-US" altLang="zh-TW" baseline="0" dirty="0" smtClean="0"/>
          </a:p>
          <a:p>
            <a:r>
              <a:rPr lang="zh-TW" altLang="en-US" dirty="0" smtClean="0"/>
              <a:t>從這張圖表可以看到 </a:t>
            </a:r>
            <a:r>
              <a:rPr lang="en-US" altLang="zh-TW" baseline="0" dirty="0" smtClean="0"/>
              <a:t>software rate </a:t>
            </a:r>
            <a:r>
              <a:rPr lang="zh-TW" altLang="en-US" dirty="0" smtClean="0"/>
              <a:t>設定的越大，</a:t>
            </a:r>
            <a:r>
              <a:rPr lang="en-US" altLang="zh-TW" dirty="0" smtClean="0"/>
              <a:t>CPU load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就會越大，</a:t>
            </a:r>
            <a:r>
              <a:rPr lang="en-US" altLang="zh-TW" baseline="0" dirty="0" smtClean="0"/>
              <a:t>throughput </a:t>
            </a:r>
            <a:r>
              <a:rPr lang="zh-TW" altLang="en-US" baseline="0" dirty="0" smtClean="0"/>
              <a:t>也越大。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4852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這是 </a:t>
            </a:r>
            <a:r>
              <a:rPr lang="en-US" altLang="zh-TW" dirty="0" smtClean="0"/>
              <a:t>3500</a:t>
            </a:r>
            <a:r>
              <a:rPr lang="en-US" altLang="zh-TW" baseline="0" dirty="0" smtClean="0"/>
              <a:t> switch </a:t>
            </a:r>
            <a:r>
              <a:rPr lang="zh-TW" altLang="en-US" baseline="0" dirty="0" smtClean="0"/>
              <a:t>的結果。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dirty="0" smtClean="0"/>
              <a:t>Software </a:t>
            </a:r>
            <a:r>
              <a:rPr lang="zh-TW" altLang="en-US" dirty="0" smtClean="0"/>
              <a:t>最大值是 </a:t>
            </a:r>
            <a:r>
              <a:rPr lang="en-US" altLang="zh-TW" dirty="0" smtClean="0"/>
              <a:t>1000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一樣也是設定越大 </a:t>
            </a:r>
            <a:r>
              <a:rPr lang="en-US" altLang="zh-TW" dirty="0" smtClean="0"/>
              <a:t>CPU</a:t>
            </a:r>
            <a:r>
              <a:rPr lang="zh-TW" altLang="en-US" dirty="0" smtClean="0"/>
              <a:t> </a:t>
            </a:r>
            <a:r>
              <a:rPr lang="en-US" altLang="zh-TW" dirty="0" smtClean="0"/>
              <a:t>load </a:t>
            </a:r>
            <a:r>
              <a:rPr lang="zh-TW" altLang="en-US" dirty="0" smtClean="0"/>
              <a:t>就越大，</a:t>
            </a:r>
            <a:r>
              <a:rPr lang="en-US" altLang="zh-TW" dirty="0" smtClean="0"/>
              <a:t>throughput </a:t>
            </a:r>
            <a:r>
              <a:rPr lang="zh-TW" altLang="en-US" baseline="0" dirty="0" smtClean="0"/>
              <a:t>也越大</a:t>
            </a:r>
            <a:r>
              <a:rPr lang="zh-TW" altLang="en-US" dirty="0" smtClean="0"/>
              <a:t>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182434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接著他對這個 </a:t>
            </a:r>
            <a:r>
              <a:rPr lang="en-US" altLang="zh-TW" dirty="0" smtClean="0"/>
              <a:t>forwarding performance </a:t>
            </a:r>
            <a:r>
              <a:rPr lang="zh-TW" altLang="en-US" dirty="0" smtClean="0"/>
              <a:t>實驗的結論就是</a:t>
            </a:r>
            <a:endParaRPr lang="en-US" altLang="zh-TW" dirty="0" smtClean="0"/>
          </a:p>
          <a:p>
            <a:r>
              <a:rPr lang="zh-TW" altLang="en-US" dirty="0" smtClean="0"/>
              <a:t>就算 </a:t>
            </a:r>
            <a:r>
              <a:rPr lang="en-US" altLang="zh-TW" dirty="0" smtClean="0"/>
              <a:t>software-rate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數值開到最大，也提供不了多少 </a:t>
            </a:r>
            <a:r>
              <a:rPr lang="en-US" altLang="zh-TW" baseline="0" dirty="0" smtClean="0"/>
              <a:t>throughput</a:t>
            </a:r>
            <a:r>
              <a:rPr lang="zh-TW" altLang="en-US" baseline="0" dirty="0" smtClean="0"/>
              <a:t>，但會很大的增加 </a:t>
            </a:r>
            <a:r>
              <a:rPr lang="en-US" altLang="zh-TW" baseline="0" dirty="0" smtClean="0"/>
              <a:t>CPU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load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對 </a:t>
            </a:r>
            <a:r>
              <a:rPr lang="en-US" altLang="zh-TW" baseline="0" dirty="0" smtClean="0"/>
              <a:t>3500 switch  </a:t>
            </a:r>
            <a:r>
              <a:rPr lang="zh-TW" altLang="en-US" baseline="0" dirty="0" smtClean="0"/>
              <a:t>只增加 </a:t>
            </a:r>
            <a:r>
              <a:rPr lang="en-US" altLang="zh-TW" baseline="0" dirty="0" smtClean="0"/>
              <a:t>6%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throughput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對 </a:t>
            </a:r>
            <a:r>
              <a:rPr lang="en-US" altLang="zh-TW" dirty="0" smtClean="0"/>
              <a:t>2900 switch </a:t>
            </a:r>
            <a:r>
              <a:rPr lang="zh-TW" altLang="en-US" dirty="0" smtClean="0"/>
              <a:t>只增加不到 </a:t>
            </a:r>
            <a:r>
              <a:rPr lang="en-US" altLang="zh-TW" dirty="0" smtClean="0"/>
              <a:t>2% </a:t>
            </a:r>
            <a:r>
              <a:rPr lang="zh-TW" altLang="en-US" dirty="0" smtClean="0"/>
              <a:t>的 </a:t>
            </a:r>
            <a:r>
              <a:rPr lang="en-US" altLang="zh-TW" baseline="0" dirty="0" smtClean="0"/>
              <a:t>throughput</a:t>
            </a:r>
            <a:r>
              <a:rPr lang="zh-TW" altLang="en-US" baseline="0" dirty="0" smtClean="0"/>
              <a:t>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7387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第四個實驗是 </a:t>
            </a:r>
            <a:r>
              <a:rPr lang="en-US" altLang="zh-TW" dirty="0" smtClean="0"/>
              <a:t>rule promotion engine behavior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這兩個名詞好像是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</a:t>
            </a:r>
            <a:r>
              <a:rPr lang="zh-TW" altLang="en-US" dirty="0" smtClean="0"/>
              <a:t>規範的。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Rule</a:t>
            </a:r>
            <a:r>
              <a:rPr lang="en-US" altLang="zh-TW" baseline="0" dirty="0" smtClean="0"/>
              <a:t> promotion engine </a:t>
            </a:r>
            <a:r>
              <a:rPr lang="zh-TW" altLang="en-US" baseline="0" dirty="0" smtClean="0"/>
              <a:t>功能會負責 </a:t>
            </a:r>
            <a:r>
              <a:rPr lang="en-US" altLang="zh-TW" baseline="0" dirty="0" smtClean="0"/>
              <a:t>move rules</a:t>
            </a:r>
            <a:r>
              <a:rPr lang="zh-TW" altLang="en-US" baseline="0" dirty="0" smtClean="0"/>
              <a:t> 再 </a:t>
            </a:r>
            <a:r>
              <a:rPr lang="en-US" altLang="zh-TW" baseline="0" dirty="0" smtClean="0"/>
              <a:t>hardware </a:t>
            </a:r>
            <a:r>
              <a:rPr lang="zh-TW" altLang="en-US" baseline="0" dirty="0" smtClean="0"/>
              <a:t>和 </a:t>
            </a:r>
            <a:r>
              <a:rPr lang="en-US" altLang="zh-TW" baseline="0" dirty="0" smtClean="0"/>
              <a:t>software flow table </a:t>
            </a:r>
            <a:r>
              <a:rPr lang="zh-TW" altLang="en-US" baseline="0" dirty="0" smtClean="0"/>
              <a:t>之間。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Rule insertion engine </a:t>
            </a:r>
            <a:r>
              <a:rPr lang="zh-TW" altLang="en-US" baseline="0" dirty="0" smtClean="0"/>
              <a:t>負責新的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要放到哪個 </a:t>
            </a:r>
            <a:r>
              <a:rPr lang="en-US" altLang="zh-TW" baseline="0" dirty="0" smtClean="0"/>
              <a:t>flow table </a:t>
            </a:r>
            <a:r>
              <a:rPr lang="zh-TW" altLang="en-US" baseline="0" dirty="0" smtClean="0"/>
              <a:t>裡。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下面只考慮 </a:t>
            </a:r>
            <a:r>
              <a:rPr lang="en-US" altLang="zh-TW" baseline="0" dirty="0" smtClean="0"/>
              <a:t>rule promotion engine</a:t>
            </a:r>
            <a:r>
              <a:rPr lang="zh-TW" altLang="en-US" baseline="0" dirty="0" smtClean="0"/>
              <a:t>。</a:t>
            </a:r>
            <a:r>
              <a:rPr lang="en-US" altLang="zh-TW" baseline="0" dirty="0" smtClean="0"/>
              <a:t> 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8126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他說有測試四款 </a:t>
            </a:r>
            <a:r>
              <a:rPr lang="en-US" altLang="zh-TW" dirty="0" smtClean="0"/>
              <a:t>hardware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switch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會針對 </a:t>
            </a:r>
            <a:r>
              <a:rPr lang="en-US" altLang="zh-TW" dirty="0" smtClean="0"/>
              <a:t>hardware flow table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software</a:t>
            </a:r>
            <a:r>
              <a:rPr lang="en-US" altLang="zh-TW" baseline="0" dirty="0" smtClean="0"/>
              <a:t> flow table </a:t>
            </a:r>
            <a:r>
              <a:rPr lang="zh-TW" altLang="en-US" dirty="0" smtClean="0"/>
              <a:t>分析和 </a:t>
            </a:r>
            <a:r>
              <a:rPr lang="en-US" altLang="zh-TW" dirty="0" smtClean="0"/>
              <a:t>performance </a:t>
            </a:r>
            <a:r>
              <a:rPr lang="zh-TW" altLang="en-US" dirty="0" smtClean="0"/>
              <a:t>有關的參數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也會測試 </a:t>
            </a:r>
            <a:r>
              <a:rPr lang="en-US" altLang="zh-TW" dirty="0" smtClean="0"/>
              <a:t>hardware table </a:t>
            </a:r>
            <a:r>
              <a:rPr lang="zh-TW" altLang="en-US" dirty="0" smtClean="0"/>
              <a:t>的大小和 </a:t>
            </a:r>
            <a:r>
              <a:rPr lang="en-US" altLang="zh-TW" dirty="0" smtClean="0"/>
              <a:t>rule promotion engine </a:t>
            </a:r>
            <a:r>
              <a:rPr lang="zh-TW" altLang="en-US" dirty="0" smtClean="0"/>
              <a:t>的行為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還有 </a:t>
            </a:r>
            <a:r>
              <a:rPr lang="en-US" altLang="zh-TW" dirty="0" smtClean="0"/>
              <a:t>software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table</a:t>
            </a:r>
            <a:r>
              <a:rPr lang="zh-TW" altLang="en-US" dirty="0" smtClean="0"/>
              <a:t> </a:t>
            </a:r>
            <a:r>
              <a:rPr lang="en-US" altLang="zh-TW" dirty="0" smtClean="0"/>
              <a:t>forwarding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 </a:t>
            </a:r>
            <a:r>
              <a:rPr lang="zh-TW" altLang="en-US" dirty="0" smtClean="0"/>
              <a:t>的能力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26249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 dirty="0" smtClean="0"/>
              <a:t>rule promotion engine</a:t>
            </a:r>
            <a:r>
              <a:rPr lang="zh-TW" altLang="en-US" sz="1200" dirty="0" smtClean="0"/>
              <a:t> 的 </a:t>
            </a:r>
            <a:r>
              <a:rPr lang="en-US" altLang="zh-TW" sz="1200" dirty="0" smtClean="0"/>
              <a:t>behavior</a:t>
            </a:r>
            <a:r>
              <a:rPr lang="zh-TW" altLang="en-US" sz="1200" dirty="0" smtClean="0"/>
              <a:t> 沒有被在 </a:t>
            </a:r>
            <a:r>
              <a:rPr lang="en-US" altLang="zh-TW" sz="1200" dirty="0" smtClean="0"/>
              <a:t>switch </a:t>
            </a:r>
            <a:r>
              <a:rPr lang="zh-TW" altLang="en-US" sz="1200" dirty="0" smtClean="0"/>
              <a:t>的 </a:t>
            </a:r>
            <a:r>
              <a:rPr lang="en-US" altLang="zh-TW" sz="1200" dirty="0" smtClean="0"/>
              <a:t>documented </a:t>
            </a:r>
            <a:r>
              <a:rPr lang="zh-TW" altLang="en-US" sz="1200" dirty="0" smtClean="0"/>
              <a:t>裡面提到。</a:t>
            </a:r>
            <a:endParaRPr lang="en-US" altLang="zh-TW" sz="1200" dirty="0" smtClean="0"/>
          </a:p>
          <a:p>
            <a:r>
              <a:rPr lang="zh-TW" altLang="en-US" dirty="0" smtClean="0"/>
              <a:t>所以這篇論文打算要自己測試。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baseline="0" dirty="0" smtClean="0"/>
              <a:t>在 </a:t>
            </a:r>
            <a:r>
              <a:rPr lang="en-US" altLang="zh-TW" baseline="0" dirty="0" smtClean="0"/>
              <a:t>2900 switch </a:t>
            </a:r>
            <a:r>
              <a:rPr lang="zh-TW" altLang="en-US" baseline="0" dirty="0" smtClean="0"/>
              <a:t>使用 </a:t>
            </a:r>
            <a:r>
              <a:rPr lang="en-US" altLang="zh-TW" baseline="0" dirty="0" err="1" smtClean="0"/>
              <a:t>opefnlow</a:t>
            </a:r>
            <a:r>
              <a:rPr lang="en-US" altLang="zh-TW" baseline="0" dirty="0" smtClean="0"/>
              <a:t> 1.3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在 </a:t>
            </a:r>
            <a:r>
              <a:rPr lang="en-US" altLang="zh-TW" dirty="0" smtClean="0"/>
              <a:t>3500 switch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使用 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1.0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不使用 </a:t>
            </a:r>
            <a:r>
              <a:rPr lang="en-US" altLang="zh-TW" dirty="0" smtClean="0"/>
              <a:t>1.3 </a:t>
            </a:r>
            <a:r>
              <a:rPr lang="zh-TW" altLang="en-US" dirty="0" smtClean="0"/>
              <a:t>版本是因為 </a:t>
            </a:r>
            <a:r>
              <a:rPr lang="en-US" altLang="zh-TW" dirty="0" smtClean="0"/>
              <a:t>3500</a:t>
            </a:r>
            <a:r>
              <a:rPr lang="zh-TW" altLang="en-US" dirty="0" smtClean="0"/>
              <a:t>在 </a:t>
            </a:r>
            <a:r>
              <a:rPr lang="en-US" altLang="zh-TW" dirty="0" smtClean="0"/>
              <a:t>1.3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版</a:t>
            </a:r>
            <a:r>
              <a:rPr lang="zh-TW" altLang="en-US" dirty="0" smtClean="0"/>
              <a:t>不支援 </a:t>
            </a:r>
            <a:r>
              <a:rPr lang="en-US" altLang="zh-TW" dirty="0" smtClean="0"/>
              <a:t>move</a:t>
            </a:r>
            <a:r>
              <a:rPr lang="en-US" altLang="zh-TW" baseline="0" dirty="0" smtClean="0"/>
              <a:t> rule </a:t>
            </a:r>
            <a:r>
              <a:rPr lang="zh-TW" altLang="en-US" baseline="0" dirty="0" smtClean="0"/>
              <a:t>的功能。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dirty="0" smtClean="0"/>
              <a:t>兩個 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都是是設定 </a:t>
            </a:r>
            <a:r>
              <a:rPr lang="en-US" altLang="zh-TW" dirty="0" smtClean="0"/>
              <a:t>hardware</a:t>
            </a:r>
            <a:r>
              <a:rPr lang="en-US" altLang="zh-TW" baseline="0" dirty="0" smtClean="0"/>
              <a:t> flow table </a:t>
            </a:r>
            <a:r>
              <a:rPr lang="zh-TW" altLang="en-US" baseline="0" dirty="0" smtClean="0"/>
              <a:t>的大小為 </a:t>
            </a:r>
            <a:r>
              <a:rPr lang="en-US" altLang="zh-TW" baseline="0" dirty="0" smtClean="0"/>
              <a:t>5%</a:t>
            </a:r>
            <a:r>
              <a:rPr lang="zh-TW" altLang="en-US" baseline="0" dirty="0" smtClean="0"/>
              <a:t>，因為不能夠直接 </a:t>
            </a:r>
            <a:r>
              <a:rPr lang="en-US" altLang="zh-TW" baseline="0" dirty="0" smtClean="0"/>
              <a:t>insert rule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software flow table </a:t>
            </a:r>
            <a:r>
              <a:rPr lang="zh-TW" altLang="en-US" baseline="0" dirty="0" smtClean="0"/>
              <a:t>裡。</a:t>
            </a:r>
            <a:endParaRPr lang="en-US" altLang="zh-TW" baseline="0" dirty="0" smtClean="0"/>
          </a:p>
          <a:p>
            <a:r>
              <a:rPr lang="zh-TW" altLang="en-US" dirty="0" smtClean="0"/>
              <a:t>所以要讓 </a:t>
            </a:r>
            <a:r>
              <a:rPr lang="en-US" altLang="zh-TW" dirty="0" smtClean="0"/>
              <a:t>hardware flow table </a:t>
            </a:r>
            <a:r>
              <a:rPr lang="zh-TW" altLang="en-US" dirty="0" smtClean="0"/>
              <a:t>先很容易被填滿。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那這個實驗目的就是要觀察 </a:t>
            </a:r>
            <a:r>
              <a:rPr lang="en-US" altLang="zh-TW" dirty="0" smtClean="0"/>
              <a:t>rule </a:t>
            </a:r>
            <a:r>
              <a:rPr lang="zh-TW" altLang="en-US" dirty="0" smtClean="0"/>
              <a:t>從 </a:t>
            </a:r>
            <a:r>
              <a:rPr lang="en-US" altLang="zh-TW" dirty="0" smtClean="0"/>
              <a:t>software</a:t>
            </a:r>
            <a:r>
              <a:rPr lang="en-US" altLang="zh-TW" baseline="0" dirty="0" smtClean="0"/>
              <a:t> table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hardware table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CPU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load </a:t>
            </a:r>
            <a:r>
              <a:rPr lang="zh-TW" altLang="en-US" baseline="0" dirty="0" smtClean="0"/>
              <a:t>會有怎樣的影響。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58852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根據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的規範，</a:t>
            </a:r>
            <a:r>
              <a:rPr lang="en-US" altLang="zh-TW" dirty="0" smtClean="0"/>
              <a:t>wildcard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少的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要放在 </a:t>
            </a:r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的最前面，才能第一個被 </a:t>
            </a:r>
            <a:r>
              <a:rPr lang="en-US" altLang="zh-TW" baseline="0" dirty="0" smtClean="0"/>
              <a:t>match</a:t>
            </a:r>
            <a:r>
              <a:rPr lang="zh-TW" altLang="en-US" baseline="0" dirty="0" smtClean="0"/>
              <a:t> 到。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dirty="0" smtClean="0"/>
              <a:t>所以這裡會根據這個特性去觸發 </a:t>
            </a:r>
            <a:r>
              <a:rPr lang="en-US" altLang="zh-TW" dirty="0" smtClean="0"/>
              <a:t>rule promote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event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首先會將 </a:t>
            </a:r>
            <a:r>
              <a:rPr lang="en-US" altLang="zh-TW" dirty="0" smtClean="0"/>
              <a:t>hardware table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和 </a:t>
            </a:r>
            <a:r>
              <a:rPr lang="en-US" altLang="zh-TW" baseline="0" dirty="0" smtClean="0"/>
              <a:t>software table </a:t>
            </a:r>
            <a:r>
              <a:rPr lang="zh-TW" altLang="en-US" baseline="0" dirty="0" smtClean="0"/>
              <a:t>都用 </a:t>
            </a:r>
            <a:r>
              <a:rPr lang="en-US" altLang="zh-TW" baseline="0" dirty="0" smtClean="0"/>
              <a:t>dummy rule </a:t>
            </a:r>
            <a:r>
              <a:rPr lang="zh-TW" altLang="en-US" baseline="0" dirty="0" smtClean="0"/>
              <a:t>填滿。</a:t>
            </a:r>
            <a:endParaRPr lang="en-US" altLang="zh-TW" baseline="0" dirty="0" smtClean="0"/>
          </a:p>
          <a:p>
            <a:r>
              <a:rPr lang="zh-TW" altLang="en-US" dirty="0" smtClean="0"/>
              <a:t>然後 </a:t>
            </a:r>
            <a:r>
              <a:rPr lang="en-US" altLang="zh-TW" dirty="0" smtClean="0"/>
              <a:t>software table </a:t>
            </a:r>
            <a:r>
              <a:rPr lang="zh-TW" altLang="en-US" dirty="0" smtClean="0"/>
              <a:t>裡放一條 </a:t>
            </a:r>
            <a:r>
              <a:rPr lang="en-US" altLang="zh-TW" dirty="0" err="1" smtClean="0"/>
              <a:t>iperf</a:t>
            </a:r>
            <a:r>
              <a:rPr lang="en-US" altLang="zh-TW" dirty="0" smtClean="0"/>
              <a:t>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rule</a:t>
            </a:r>
            <a:r>
              <a:rPr lang="zh-TW" altLang="en-US" dirty="0" smtClean="0"/>
              <a:t>，可以 </a:t>
            </a:r>
            <a:r>
              <a:rPr lang="en-US" altLang="zh-TW" dirty="0" smtClean="0"/>
              <a:t>match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iperf</a:t>
            </a:r>
            <a:r>
              <a:rPr lang="zh-TW" altLang="en-US" dirty="0" smtClean="0"/>
              <a:t> 的 </a:t>
            </a:r>
            <a:r>
              <a:rPr lang="en-US" altLang="zh-TW" dirty="0" smtClean="0"/>
              <a:t>traffic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第一條 </a:t>
            </a:r>
            <a:r>
              <a:rPr lang="en-US" altLang="zh-TW" baseline="0" dirty="0" smtClean="0"/>
              <a:t>dummy rule </a:t>
            </a:r>
            <a:r>
              <a:rPr lang="zh-TW" altLang="en-US" baseline="0" dirty="0" smtClean="0"/>
              <a:t>會設定 </a:t>
            </a:r>
            <a:r>
              <a:rPr lang="en-US" altLang="zh-TW" baseline="0" dirty="0" smtClean="0"/>
              <a:t>timeout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30</a:t>
            </a:r>
            <a:r>
              <a:rPr lang="zh-TW" altLang="en-US" baseline="0" dirty="0" smtClean="0"/>
              <a:t>秒。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第二條 </a:t>
            </a:r>
            <a:r>
              <a:rPr lang="en-US" altLang="zh-TW" baseline="0" dirty="0" smtClean="0"/>
              <a:t>dummy rule </a:t>
            </a:r>
            <a:r>
              <a:rPr lang="zh-TW" altLang="en-US" baseline="0" dirty="0" smtClean="0"/>
              <a:t>會設定 </a:t>
            </a:r>
            <a:r>
              <a:rPr lang="en-US" altLang="zh-TW" baseline="0" dirty="0" smtClean="0"/>
              <a:t>timeout 31 </a:t>
            </a:r>
            <a:r>
              <a:rPr lang="zh-TW" altLang="en-US" baseline="0" dirty="0" smtClean="0"/>
              <a:t>秒。</a:t>
            </a:r>
            <a:endParaRPr lang="en-US" altLang="zh-TW" baseline="0" dirty="0" smtClean="0"/>
          </a:p>
          <a:p>
            <a:r>
              <a:rPr lang="zh-TW" altLang="en-US" dirty="0" smtClean="0"/>
              <a:t>第三條 </a:t>
            </a:r>
            <a:r>
              <a:rPr lang="en-US" altLang="zh-TW" dirty="0" smtClean="0"/>
              <a:t>32 </a:t>
            </a:r>
            <a:r>
              <a:rPr lang="zh-TW" altLang="en-US" dirty="0" smtClean="0"/>
              <a:t>秒，讓 </a:t>
            </a:r>
            <a:r>
              <a:rPr lang="en-US" altLang="zh-TW" dirty="0" smtClean="0"/>
              <a:t>dummy rule </a:t>
            </a:r>
            <a:r>
              <a:rPr lang="zh-TW" altLang="en-US" dirty="0" smtClean="0"/>
              <a:t>被依序刪除。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10544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接著過了 </a:t>
            </a:r>
            <a:r>
              <a:rPr lang="en-US" altLang="zh-TW" dirty="0" smtClean="0"/>
              <a:t>30</a:t>
            </a:r>
            <a:r>
              <a:rPr lang="zh-TW" altLang="en-US" dirty="0" smtClean="0"/>
              <a:t> 秒以後，兩個 </a:t>
            </a:r>
            <a:r>
              <a:rPr lang="en-US" altLang="zh-TW" dirty="0" smtClean="0"/>
              <a:t>table </a:t>
            </a:r>
            <a:r>
              <a:rPr lang="zh-TW" altLang="en-US" dirty="0" smtClean="0"/>
              <a:t>的第一個 </a:t>
            </a:r>
            <a:r>
              <a:rPr lang="en-US" altLang="zh-TW" dirty="0" smtClean="0"/>
              <a:t>dummy</a:t>
            </a:r>
            <a:r>
              <a:rPr lang="en-US" altLang="zh-TW" baseline="0" dirty="0" smtClean="0"/>
              <a:t> rule </a:t>
            </a:r>
            <a:r>
              <a:rPr lang="zh-TW" altLang="en-US" baseline="0" dirty="0" smtClean="0"/>
              <a:t>都會被刪除。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58161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然後 </a:t>
            </a:r>
            <a:r>
              <a:rPr lang="en-US" altLang="zh-TW" dirty="0" smtClean="0"/>
              <a:t>switch</a:t>
            </a:r>
            <a:r>
              <a:rPr lang="zh-TW" altLang="en-US" dirty="0" smtClean="0"/>
              <a:t> 就會發現 </a:t>
            </a:r>
            <a:r>
              <a:rPr lang="en-US" altLang="zh-TW" dirty="0" smtClean="0"/>
              <a:t>hardware</a:t>
            </a:r>
            <a:r>
              <a:rPr lang="en-US" altLang="zh-TW" baseline="0" dirty="0" smtClean="0"/>
              <a:t> table </a:t>
            </a:r>
            <a:r>
              <a:rPr lang="zh-TW" altLang="en-US" baseline="0" dirty="0" smtClean="0"/>
              <a:t>有空間可以儲存其他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dirty="0" smtClean="0"/>
              <a:t>把 </a:t>
            </a:r>
            <a:r>
              <a:rPr lang="en-US" altLang="zh-TW" dirty="0" err="1" smtClean="0"/>
              <a:t>iperf</a:t>
            </a:r>
            <a:r>
              <a:rPr lang="en-US" altLang="zh-TW" dirty="0" smtClean="0"/>
              <a:t> rule </a:t>
            </a:r>
            <a:r>
              <a:rPr lang="zh-TW" altLang="en-US" baseline="0" dirty="0" smtClean="0"/>
              <a:t>從 </a:t>
            </a:r>
            <a:r>
              <a:rPr lang="en-US" altLang="zh-TW" baseline="0" dirty="0" smtClean="0"/>
              <a:t>software table </a:t>
            </a:r>
            <a:r>
              <a:rPr lang="en-US" altLang="zh-TW" dirty="0" smtClean="0"/>
              <a:t>promote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hardware table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64204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等到過了 </a:t>
            </a:r>
            <a:r>
              <a:rPr lang="en-US" altLang="zh-TW" dirty="0" smtClean="0"/>
              <a:t>33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秒以後，所有的 </a:t>
            </a:r>
            <a:r>
              <a:rPr lang="en-US" altLang="zh-TW" baseline="0" dirty="0" smtClean="0"/>
              <a:t>dummy rule </a:t>
            </a:r>
            <a:r>
              <a:rPr lang="zh-TW" altLang="en-US" baseline="0" dirty="0" smtClean="0"/>
              <a:t>就全部被刪除。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Software table </a:t>
            </a:r>
            <a:r>
              <a:rPr lang="zh-TW" altLang="en-US" baseline="0" dirty="0" smtClean="0"/>
              <a:t>也被清空所以不會用到，測試流程大概就是這樣。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812067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這張圖是他實驗的結果，使用的 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3500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Y</a:t>
            </a:r>
            <a:r>
              <a:rPr lang="zh-TW" altLang="en-US" dirty="0" smtClean="0"/>
              <a:t> 軸是 </a:t>
            </a:r>
            <a:r>
              <a:rPr lang="en-US" altLang="zh-TW" dirty="0" smtClean="0"/>
              <a:t>table </a:t>
            </a:r>
            <a:r>
              <a:rPr lang="zh-TW" altLang="en-US" dirty="0" smtClean="0"/>
              <a:t>裡面 </a:t>
            </a:r>
            <a:r>
              <a:rPr lang="en-US" altLang="zh-TW" dirty="0" smtClean="0"/>
              <a:t>rule </a:t>
            </a:r>
            <a:r>
              <a:rPr lang="zh-TW" altLang="en-US" dirty="0" smtClean="0"/>
              <a:t>的數量，</a:t>
            </a:r>
            <a:r>
              <a:rPr lang="en-US" altLang="zh-TW" dirty="0" smtClean="0"/>
              <a:t>X</a:t>
            </a:r>
            <a:r>
              <a:rPr lang="zh-TW" altLang="en-US" dirty="0" smtClean="0"/>
              <a:t>軸是時間。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方框的線是 </a:t>
            </a:r>
            <a:r>
              <a:rPr lang="en-US" altLang="zh-TW" dirty="0" smtClean="0"/>
              <a:t>software rule </a:t>
            </a:r>
            <a:r>
              <a:rPr lang="zh-TW" altLang="en-US" dirty="0" smtClean="0"/>
              <a:t>的變化。</a:t>
            </a:r>
            <a:endParaRPr lang="en-US" altLang="zh-TW" dirty="0" smtClean="0"/>
          </a:p>
          <a:p>
            <a:r>
              <a:rPr lang="zh-TW" altLang="en-US" dirty="0" smtClean="0"/>
              <a:t>圓點的線是 </a:t>
            </a:r>
            <a:r>
              <a:rPr lang="en-US" altLang="zh-TW" dirty="0" smtClean="0"/>
              <a:t>hardware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rule</a:t>
            </a:r>
            <a:r>
              <a:rPr lang="zh-TW" altLang="en-US" dirty="0" smtClean="0"/>
              <a:t> 的變化。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一開始 </a:t>
            </a:r>
            <a:r>
              <a:rPr lang="en-US" altLang="zh-TW" dirty="0" smtClean="0"/>
              <a:t>hardware table</a:t>
            </a:r>
            <a:r>
              <a:rPr lang="zh-TW" altLang="en-US" dirty="0" smtClean="0"/>
              <a:t> 和 </a:t>
            </a:r>
            <a:r>
              <a:rPr lang="en-US" altLang="zh-TW" dirty="0" smtClean="0"/>
              <a:t>software table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裡面都有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所以線不是從 </a:t>
            </a:r>
            <a:r>
              <a:rPr lang="en-US" altLang="zh-TW" baseline="0" dirty="0" smtClean="0"/>
              <a:t>0</a:t>
            </a:r>
            <a:r>
              <a:rPr lang="zh-TW" altLang="en-US" baseline="0" dirty="0" smtClean="0"/>
              <a:t> 開始。那他 </a:t>
            </a:r>
            <a:r>
              <a:rPr lang="en-US" altLang="zh-TW" baseline="0" dirty="0" smtClean="0"/>
              <a:t>dummy rule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timeout </a:t>
            </a:r>
            <a:r>
              <a:rPr lang="zh-TW" altLang="en-US" baseline="0" dirty="0" smtClean="0"/>
              <a:t>一樣是設定 </a:t>
            </a:r>
            <a:r>
              <a:rPr lang="en-US" altLang="zh-TW" baseline="0" dirty="0" smtClean="0"/>
              <a:t>30 </a:t>
            </a:r>
            <a:r>
              <a:rPr lang="zh-TW" altLang="en-US" baseline="0" dirty="0" smtClean="0"/>
              <a:t>秒。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不過因為 </a:t>
            </a:r>
            <a:r>
              <a:rPr lang="en-US" altLang="zh-TW" baseline="0" dirty="0" smtClean="0"/>
              <a:t>switch</a:t>
            </a:r>
            <a:r>
              <a:rPr lang="zh-TW" altLang="en-US" baseline="0" dirty="0" smtClean="0"/>
              <a:t> 啟動時會暖機，所以在 </a:t>
            </a:r>
            <a:r>
              <a:rPr lang="en-US" altLang="zh-TW" baseline="0" dirty="0" smtClean="0"/>
              <a:t>36 </a:t>
            </a:r>
            <a:r>
              <a:rPr lang="zh-TW" altLang="en-US" baseline="0" dirty="0" smtClean="0"/>
              <a:t>秒左右才 </a:t>
            </a:r>
            <a:r>
              <a:rPr lang="en-US" altLang="zh-TW" baseline="0" dirty="0" smtClean="0"/>
              <a:t>dummy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 被會開始被刪除。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所以 </a:t>
            </a:r>
            <a:r>
              <a:rPr lang="en-US" altLang="zh-TW" baseline="0" dirty="0" smtClean="0"/>
              <a:t>hardware rule </a:t>
            </a:r>
            <a:r>
              <a:rPr lang="zh-TW" altLang="en-US" baseline="0" dirty="0" smtClean="0"/>
              <a:t>會開始有增減，而 </a:t>
            </a:r>
            <a:r>
              <a:rPr lang="en-US" altLang="zh-TW" baseline="0" dirty="0" smtClean="0"/>
              <a:t>software rule </a:t>
            </a:r>
            <a:r>
              <a:rPr lang="zh-TW" altLang="en-US" baseline="0" dirty="0" smtClean="0"/>
              <a:t>會一直下降。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直到 </a:t>
            </a:r>
            <a:r>
              <a:rPr lang="en-US" altLang="zh-TW" baseline="0" dirty="0" smtClean="0"/>
              <a:t>65 </a:t>
            </a:r>
            <a:r>
              <a:rPr lang="zh-TW" altLang="en-US" baseline="0" dirty="0" smtClean="0"/>
              <a:t>秒後， </a:t>
            </a:r>
            <a:r>
              <a:rPr lang="en-US" altLang="zh-TW" baseline="0" dirty="0" smtClean="0"/>
              <a:t>software table </a:t>
            </a:r>
            <a:r>
              <a:rPr lang="zh-TW" altLang="en-US" baseline="0" dirty="0" smtClean="0"/>
              <a:t>所有的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都被刪除或是 </a:t>
            </a:r>
            <a:r>
              <a:rPr lang="en-US" altLang="zh-TW" baseline="0" dirty="0" smtClean="0"/>
              <a:t>promote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hardware </a:t>
            </a:r>
            <a:r>
              <a:rPr lang="zh-TW" altLang="en-US" baseline="0" dirty="0" smtClean="0"/>
              <a:t>裡。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CPU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load </a:t>
            </a:r>
            <a:r>
              <a:rPr lang="zh-TW" altLang="en-US" baseline="0" dirty="0" smtClean="0"/>
              <a:t>才開始下降。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426182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這個實驗結果使用的的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也是 </a:t>
            </a:r>
            <a:r>
              <a:rPr lang="en-US" altLang="zh-TW" dirty="0" smtClean="0"/>
              <a:t>3500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X</a:t>
            </a:r>
            <a:r>
              <a:rPr lang="zh-TW" altLang="en-US" dirty="0" smtClean="0"/>
              <a:t> 軸一樣是時間，</a:t>
            </a:r>
            <a:r>
              <a:rPr lang="en-US" altLang="zh-TW" dirty="0" smtClean="0"/>
              <a:t>Y</a:t>
            </a:r>
            <a:r>
              <a:rPr lang="zh-TW" altLang="en-US" dirty="0" smtClean="0"/>
              <a:t>軸改為 </a:t>
            </a:r>
            <a:r>
              <a:rPr lang="en-US" altLang="zh-TW" dirty="0" smtClean="0"/>
              <a:t>throughput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這張圖就直接看 </a:t>
            </a:r>
            <a:r>
              <a:rPr lang="en-US" altLang="zh-TW" dirty="0" smtClean="0"/>
              <a:t>65 </a:t>
            </a:r>
            <a:r>
              <a:rPr lang="zh-TW" altLang="en-US" dirty="0" smtClean="0"/>
              <a:t>秒的地方。</a:t>
            </a:r>
            <a:endParaRPr lang="en-US" altLang="zh-TW" dirty="0" smtClean="0"/>
          </a:p>
          <a:p>
            <a:r>
              <a:rPr lang="en-US" altLang="zh-TW" dirty="0" smtClean="0"/>
              <a:t>software table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rule </a:t>
            </a:r>
            <a:r>
              <a:rPr lang="zh-TW" altLang="en-US" dirty="0" smtClean="0"/>
              <a:t>清空後 </a:t>
            </a:r>
            <a:r>
              <a:rPr lang="en-US" altLang="zh-TW" dirty="0" err="1" smtClean="0"/>
              <a:t>throughtput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就有很大的提升。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3485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這個實驗結果使用的 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2920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在 </a:t>
            </a:r>
            <a:r>
              <a:rPr lang="en-US" altLang="zh-TW" dirty="0" smtClean="0"/>
              <a:t>software</a:t>
            </a:r>
            <a:r>
              <a:rPr lang="en-US" altLang="zh-TW" baseline="0" dirty="0" smtClean="0"/>
              <a:t> table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全部被移除後，</a:t>
            </a:r>
            <a:r>
              <a:rPr lang="en-US" altLang="zh-TW" baseline="0" dirty="0" err="1" smtClean="0"/>
              <a:t>throughtput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反而降到 </a:t>
            </a:r>
            <a:r>
              <a:rPr lang="en-US" altLang="zh-TW" baseline="0" dirty="0" smtClean="0"/>
              <a:t>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switch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experiment server</a:t>
            </a:r>
            <a:r>
              <a:rPr lang="zh-TW" altLang="en-US" dirty="0" smtClean="0"/>
              <a:t>之間</a:t>
            </a:r>
            <a:r>
              <a:rPr lang="zh-TW" altLang="en-US" baseline="0" dirty="0" smtClean="0"/>
              <a:t> </a:t>
            </a:r>
            <a:r>
              <a:rPr lang="zh-TW" altLang="en-US" dirty="0" smtClean="0"/>
              <a:t> </a:t>
            </a:r>
            <a:r>
              <a:rPr lang="en-US" altLang="zh-TW" dirty="0" smtClean="0"/>
              <a:t>lost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connection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 smtClean="0"/>
          </a:p>
          <a:p>
            <a:r>
              <a:rPr lang="zh-TW" altLang="en-US" dirty="0" smtClean="0"/>
              <a:t>從 </a:t>
            </a:r>
            <a:r>
              <a:rPr lang="en-US" altLang="zh-TW" dirty="0" smtClean="0"/>
              <a:t>Switch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的 </a:t>
            </a:r>
            <a:r>
              <a:rPr lang="en-US" altLang="zh-TW" dirty="0" smtClean="0"/>
              <a:t>Port</a:t>
            </a:r>
            <a:r>
              <a:rPr lang="en-US" altLang="zh-TW" baseline="0" dirty="0" smtClean="0"/>
              <a:t> counter</a:t>
            </a:r>
            <a:r>
              <a:rPr lang="zh-TW" altLang="en-US" baseline="0" dirty="0" smtClean="0"/>
              <a:t> 有發現 </a:t>
            </a:r>
            <a:r>
              <a:rPr lang="en-US" altLang="zh-TW" baseline="0" dirty="0" smtClean="0"/>
              <a:t>packet </a:t>
            </a:r>
            <a:r>
              <a:rPr lang="zh-TW" altLang="en-US" baseline="0" dirty="0" smtClean="0"/>
              <a:t>到達不過沒有 </a:t>
            </a:r>
            <a:r>
              <a:rPr lang="en-US" altLang="zh-TW" baseline="0" dirty="0" smtClean="0"/>
              <a:t>forward </a:t>
            </a:r>
            <a:r>
              <a:rPr lang="zh-TW" altLang="en-US" baseline="0" dirty="0" smtClean="0"/>
              <a:t>出去。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Controller </a:t>
            </a:r>
            <a:r>
              <a:rPr lang="zh-TW" altLang="en-US" baseline="0" dirty="0" smtClean="0"/>
              <a:t>也沒有相關的錯誤訊息，這個作者就沒有講原因是什麼。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6664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Rule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可以分成 </a:t>
            </a:r>
            <a:r>
              <a:rPr lang="en-US" altLang="zh-TW" baseline="0" dirty="0" smtClean="0"/>
              <a:t>exact </a:t>
            </a:r>
            <a:r>
              <a:rPr lang="zh-TW" altLang="en-US" baseline="0" dirty="0" smtClean="0"/>
              <a:t>和 </a:t>
            </a:r>
            <a:r>
              <a:rPr lang="en-US" altLang="zh-TW" baseline="0" dirty="0" err="1" smtClean="0"/>
              <a:t>wildcar</a:t>
            </a:r>
            <a:r>
              <a:rPr lang="en-US" altLang="zh-TW" baseline="0" dirty="0" smtClean="0"/>
              <a:t>-match </a:t>
            </a:r>
            <a:r>
              <a:rPr lang="zh-TW" altLang="en-US" baseline="0" dirty="0" smtClean="0"/>
              <a:t>兩種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Exact rule </a:t>
            </a:r>
            <a:r>
              <a:rPr lang="zh-TW" altLang="en-US" baseline="0" dirty="0" smtClean="0"/>
              <a:t>會儲存在 </a:t>
            </a:r>
            <a:r>
              <a:rPr lang="en-US" altLang="zh-TW" baseline="0" dirty="0" smtClean="0"/>
              <a:t>BCAM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wildcard rule </a:t>
            </a:r>
            <a:r>
              <a:rPr lang="zh-TW" altLang="en-US" baseline="0" dirty="0" smtClean="0"/>
              <a:t>會儲存在 </a:t>
            </a:r>
            <a:r>
              <a:rPr lang="en-US" altLang="zh-TW" baseline="0" dirty="0" smtClean="0"/>
              <a:t>TCAM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dirty="0" smtClean="0"/>
              <a:t>如果不是適合 </a:t>
            </a:r>
            <a:r>
              <a:rPr lang="en-US" altLang="zh-TW" dirty="0" smtClean="0"/>
              <a:t>hardware flow</a:t>
            </a:r>
            <a:r>
              <a:rPr lang="en-US" altLang="zh-TW" baseline="0" dirty="0" smtClean="0"/>
              <a:t> table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就會儲存到 </a:t>
            </a:r>
            <a:r>
              <a:rPr lang="en-US" altLang="zh-TW" baseline="0" dirty="0" smtClean="0"/>
              <a:t>software flow table</a:t>
            </a:r>
            <a:r>
              <a:rPr lang="zh-TW" altLang="en-US" baseline="0" dirty="0" smtClean="0"/>
              <a:t> 裡。</a:t>
            </a:r>
            <a:r>
              <a:rPr lang="en-US" altLang="zh-TW" dirty="0" smtClean="0"/>
              <a:t> 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295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如果一個 </a:t>
            </a:r>
            <a:r>
              <a:rPr lang="en-US" altLang="zh-TW" dirty="0" smtClean="0"/>
              <a:t>packet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沒有 </a:t>
            </a:r>
            <a:r>
              <a:rPr lang="en-US" altLang="zh-TW" baseline="0" dirty="0" smtClean="0"/>
              <a:t>match </a:t>
            </a:r>
            <a:r>
              <a:rPr lang="zh-TW" altLang="en-US" baseline="0" dirty="0" smtClean="0"/>
              <a:t>任何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controller insert </a:t>
            </a:r>
            <a:r>
              <a:rPr lang="zh-TW" altLang="en-US" baseline="0" dirty="0" smtClean="0"/>
              <a:t>新的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 就叫做 </a:t>
            </a:r>
            <a:r>
              <a:rPr lang="en-US" altLang="zh-TW" baseline="0" dirty="0" smtClean="0"/>
              <a:t>reactive rule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如果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已經被設定在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裡了，就叫做 </a:t>
            </a:r>
            <a:r>
              <a:rPr lang="en-US" altLang="zh-TW" baseline="0" dirty="0" smtClean="0"/>
              <a:t>proactive rule</a:t>
            </a:r>
            <a:r>
              <a:rPr lang="zh-TW" altLang="en-US" baseline="0" dirty="0" smtClean="0"/>
              <a:t>，這論文主要探討 </a:t>
            </a:r>
            <a:r>
              <a:rPr lang="en-US" altLang="zh-TW" sz="1200" dirty="0" smtClean="0"/>
              <a:t>proactive rule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sz="1200" dirty="0" smtClean="0"/>
              <a:t>proactive rule</a:t>
            </a:r>
            <a:r>
              <a:rPr lang="zh-TW" altLang="en-US" sz="1200" dirty="0" smtClean="0"/>
              <a:t> 比較適合 </a:t>
            </a:r>
            <a:r>
              <a:rPr lang="en-US" altLang="zh-TW" sz="1200" dirty="0" smtClean="0"/>
              <a:t>large scale data center</a:t>
            </a:r>
            <a:r>
              <a:rPr lang="en-US" altLang="zh-TW" sz="1200" baseline="0" dirty="0" smtClean="0"/>
              <a:t> </a:t>
            </a:r>
            <a:r>
              <a:rPr lang="zh-TW" altLang="en-US" sz="1200" baseline="0" dirty="0" smtClean="0"/>
              <a:t>的環境。</a:t>
            </a:r>
            <a:endParaRPr lang="en-US" altLang="zh-TW" sz="1200" baseline="0" dirty="0" smtClean="0"/>
          </a:p>
          <a:p>
            <a:endParaRPr lang="en-US" altLang="zh-TW" sz="1200" baseline="0" dirty="0" smtClean="0"/>
          </a:p>
          <a:p>
            <a:r>
              <a:rPr lang="en-US" altLang="zh-TW" sz="1200" baseline="0" dirty="0" smtClean="0"/>
              <a:t>Reactive rule </a:t>
            </a:r>
            <a:r>
              <a:rPr lang="zh-TW" altLang="en-US" sz="1200" baseline="0" dirty="0" smtClean="0"/>
              <a:t>適合比較小且 </a:t>
            </a:r>
            <a:r>
              <a:rPr lang="en-US" altLang="zh-TW" sz="1200" baseline="0" dirty="0" smtClean="0"/>
              <a:t>highly dynamic </a:t>
            </a:r>
            <a:r>
              <a:rPr lang="zh-TW" altLang="en-US" sz="1200" baseline="0" dirty="0" smtClean="0"/>
              <a:t>的 </a:t>
            </a:r>
            <a:r>
              <a:rPr lang="en-US" altLang="zh-TW" sz="1200" baseline="0" dirty="0" smtClean="0"/>
              <a:t>network</a:t>
            </a:r>
            <a:r>
              <a:rPr lang="zh-TW" altLang="en-US" sz="1200" baseline="0" dirty="0" smtClean="0"/>
              <a:t>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12583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這篇論文目的就是要測試不同 </a:t>
            </a:r>
            <a:r>
              <a:rPr lang="en-US" altLang="zh-TW" dirty="0" smtClean="0"/>
              <a:t>hardware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的 </a:t>
            </a:r>
            <a:r>
              <a:rPr lang="en-US" altLang="zh-TW" baseline="0" dirty="0" smtClean="0"/>
              <a:t>configuration</a:t>
            </a:r>
            <a:r>
              <a:rPr lang="zh-TW" altLang="en-US" baseline="0" dirty="0" smtClean="0"/>
              <a:t>，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這是會使用到的硬體，都是 </a:t>
            </a:r>
            <a:r>
              <a:rPr lang="en-US" altLang="zh-TW" baseline="0" dirty="0" smtClean="0"/>
              <a:t>HP</a:t>
            </a:r>
            <a:r>
              <a:rPr lang="zh-TW" altLang="en-US" baseline="0" dirty="0" smtClean="0"/>
              <a:t> 的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，然後有 </a:t>
            </a:r>
            <a:r>
              <a:rPr lang="en-US" altLang="zh-TW" baseline="0" dirty="0" smtClean="0"/>
              <a:t>firmware </a:t>
            </a:r>
            <a:r>
              <a:rPr lang="zh-TW" altLang="en-US" baseline="0" dirty="0" smtClean="0"/>
              <a:t>、</a:t>
            </a:r>
            <a:r>
              <a:rPr lang="en-US" altLang="zh-TW" baseline="0" dirty="0" smtClean="0"/>
              <a:t>switching capacity</a:t>
            </a:r>
            <a:r>
              <a:rPr lang="zh-TW" altLang="en-US" baseline="0" dirty="0" smtClean="0"/>
              <a:t>、</a:t>
            </a:r>
            <a:r>
              <a:rPr lang="en-US" altLang="zh-TW" baseline="0" dirty="0" smtClean="0"/>
              <a:t>throughput </a:t>
            </a:r>
            <a:r>
              <a:rPr lang="zh-TW" altLang="en-US" baseline="0" dirty="0" smtClean="0"/>
              <a:t>的資訊。</a:t>
            </a:r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0354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這個是他們的測試環境，有兩台 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4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台 </a:t>
            </a:r>
            <a:r>
              <a:rPr lang="en-US" altLang="zh-TW" baseline="0" dirty="0" smtClean="0"/>
              <a:t>server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先看左上角有 </a:t>
            </a:r>
            <a:r>
              <a:rPr lang="en-US" altLang="zh-TW" dirty="0" smtClean="0"/>
              <a:t>experiment controller </a:t>
            </a:r>
            <a:r>
              <a:rPr lang="zh-TW" altLang="en-US" dirty="0" smtClean="0"/>
              <a:t>和 </a:t>
            </a:r>
            <a:r>
              <a:rPr lang="en-US" altLang="zh-TW" dirty="0" smtClean="0"/>
              <a:t>production switch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experiment controller </a:t>
            </a:r>
            <a:r>
              <a:rPr lang="zh-TW" altLang="en-US" dirty="0" smtClean="0"/>
              <a:t>不是 </a:t>
            </a:r>
            <a:r>
              <a:rPr lang="en-US" altLang="zh-TW" dirty="0" err="1" smtClean="0"/>
              <a:t>sdn</a:t>
            </a:r>
            <a:r>
              <a:rPr lang="en-US" altLang="zh-TW" dirty="0" smtClean="0"/>
              <a:t> controller </a:t>
            </a:r>
            <a:r>
              <a:rPr lang="zh-TW" altLang="en-US" dirty="0" smtClean="0"/>
              <a:t>，只是用來管理整個 </a:t>
            </a:r>
            <a:r>
              <a:rPr lang="en-US" altLang="zh-TW" dirty="0" err="1" smtClean="0"/>
              <a:t>sdn</a:t>
            </a:r>
            <a:r>
              <a:rPr lang="zh-TW" altLang="en-US" dirty="0" smtClean="0"/>
              <a:t> </a:t>
            </a:r>
            <a:r>
              <a:rPr lang="en-US" altLang="zh-TW" dirty="0" smtClean="0"/>
              <a:t>network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Production</a:t>
            </a:r>
            <a:r>
              <a:rPr lang="en-US" altLang="zh-TW" baseline="0" dirty="0" smtClean="0"/>
              <a:t> switch </a:t>
            </a:r>
            <a:r>
              <a:rPr lang="zh-TW" altLang="en-US" baseline="0" dirty="0" smtClean="0"/>
              <a:t>只是一般的 </a:t>
            </a:r>
            <a:r>
              <a:rPr lang="en-US" altLang="zh-TW" baseline="0" dirty="0" smtClean="0"/>
              <a:t>switch</a:t>
            </a:r>
            <a:r>
              <a:rPr lang="zh-TW" altLang="en-US" baseline="0" dirty="0" smtClean="0"/>
              <a:t>，會和 </a:t>
            </a:r>
            <a:r>
              <a:rPr lang="en-US" altLang="zh-TW" baseline="0" dirty="0" smtClean="0"/>
              <a:t>4 </a:t>
            </a:r>
            <a:r>
              <a:rPr lang="zh-TW" altLang="en-US" baseline="0" dirty="0" smtClean="0"/>
              <a:t>個 </a:t>
            </a:r>
            <a:r>
              <a:rPr lang="en-US" altLang="zh-TW" baseline="0" dirty="0" smtClean="0"/>
              <a:t>server </a:t>
            </a:r>
            <a:r>
              <a:rPr lang="zh-TW" altLang="en-US" baseline="0" dirty="0" smtClean="0"/>
              <a:t>、</a:t>
            </a:r>
            <a:r>
              <a:rPr lang="en-US" altLang="zh-TW" baseline="0" dirty="0" smtClean="0"/>
              <a:t>1 </a:t>
            </a:r>
            <a:r>
              <a:rPr lang="zh-TW" altLang="en-US" baseline="0" dirty="0" smtClean="0"/>
              <a:t>個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連接再一起。</a:t>
            </a:r>
            <a:endParaRPr lang="en-US" altLang="zh-TW" baseline="0" dirty="0" smtClean="0"/>
          </a:p>
          <a:p>
            <a:r>
              <a:rPr lang="zh-TW" altLang="en-US" dirty="0" smtClean="0"/>
              <a:t>最上面是 </a:t>
            </a:r>
            <a:r>
              <a:rPr lang="en-US" altLang="zh-TW" dirty="0" err="1" smtClean="0"/>
              <a:t>sdn</a:t>
            </a:r>
            <a:r>
              <a:rPr lang="en-US" altLang="zh-TW" baseline="0" dirty="0" smtClean="0"/>
              <a:t> controller</a:t>
            </a:r>
            <a:r>
              <a:rPr lang="zh-TW" altLang="en-US" baseline="0" dirty="0" smtClean="0"/>
              <a:t>，下面這個 </a:t>
            </a:r>
            <a:r>
              <a:rPr lang="en-US" altLang="zh-TW" baseline="0" dirty="0" smtClean="0"/>
              <a:t>SUT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全名是 </a:t>
            </a:r>
            <a:r>
              <a:rPr lang="en-US" altLang="zh-TW" baseline="0" dirty="0" smtClean="0"/>
              <a:t>switch under test</a:t>
            </a:r>
            <a:r>
              <a:rPr lang="zh-TW" altLang="en-US" baseline="0" dirty="0" smtClean="0"/>
              <a:t>，這個位置會放四種不同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做測試。</a:t>
            </a:r>
            <a:endParaRPr lang="en-US" altLang="zh-TW" baseline="0" dirty="0" smtClean="0"/>
          </a:p>
          <a:p>
            <a:r>
              <a:rPr lang="en-US" altLang="zh-TW" dirty="0" smtClean="0"/>
              <a:t>SUT switch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左右兩旁各有一台 </a:t>
            </a:r>
            <a:r>
              <a:rPr lang="en-US" altLang="zh-TW" baseline="0" dirty="0" smtClean="0"/>
              <a:t>server</a:t>
            </a:r>
            <a:r>
              <a:rPr lang="zh-TW" altLang="en-US" baseline="0" dirty="0" smtClean="0"/>
              <a:t>，負責 </a:t>
            </a:r>
            <a:r>
              <a:rPr lang="en-US" altLang="zh-TW" baseline="0" dirty="0" smtClean="0"/>
              <a:t>generate</a:t>
            </a:r>
            <a:r>
              <a:rPr lang="zh-TW" altLang="en-US" baseline="0" dirty="0" smtClean="0"/>
              <a:t> 、</a:t>
            </a:r>
            <a:r>
              <a:rPr lang="en-US" altLang="zh-TW" baseline="0" dirty="0" smtClean="0"/>
              <a:t>receive traffic</a:t>
            </a:r>
            <a:r>
              <a:rPr lang="zh-TW" altLang="en-US" baseline="0" dirty="0" smtClean="0"/>
              <a:t> 和 </a:t>
            </a:r>
            <a:r>
              <a:rPr lang="en-US" altLang="zh-TW" baseline="0" dirty="0" smtClean="0"/>
              <a:t>measure forwarding information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en-US" altLang="zh-TW" baseline="0" dirty="0" smtClean="0"/>
              <a:t>S1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SUT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S2 </a:t>
            </a:r>
            <a:r>
              <a:rPr lang="zh-TW" altLang="en-US" baseline="0" dirty="0" smtClean="0"/>
              <a:t>用同一組 </a:t>
            </a:r>
            <a:r>
              <a:rPr lang="en-US" altLang="zh-TW" baseline="0" dirty="0" err="1" smtClean="0"/>
              <a:t>vlan</a:t>
            </a:r>
            <a:r>
              <a:rPr lang="zh-TW" altLang="en-US" baseline="0" dirty="0" smtClean="0"/>
              <a:t>，</a:t>
            </a:r>
            <a:r>
              <a:rPr lang="en-US" altLang="zh-TW" baseline="0" dirty="0" err="1" smtClean="0"/>
              <a:t>sdn</a:t>
            </a:r>
            <a:r>
              <a:rPr lang="en-US" altLang="zh-TW" baseline="0" dirty="0" smtClean="0"/>
              <a:t> controller </a:t>
            </a:r>
            <a:r>
              <a:rPr lang="zh-TW" altLang="en-US" baseline="0" dirty="0" smtClean="0"/>
              <a:t>到 </a:t>
            </a:r>
            <a:r>
              <a:rPr lang="en-US" altLang="zh-TW" baseline="0" dirty="0" err="1" smtClean="0"/>
              <a:t>sut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又用另一組 </a:t>
            </a:r>
            <a:r>
              <a:rPr lang="en-US" altLang="zh-TW" baseline="0" dirty="0" err="1" smtClean="0"/>
              <a:t>vlan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production switch </a:t>
            </a:r>
            <a:r>
              <a:rPr lang="zh-TW" altLang="en-US" baseline="0" dirty="0" smtClean="0"/>
              <a:t>到所有裝置也有一組 </a:t>
            </a:r>
            <a:r>
              <a:rPr lang="en-US" altLang="zh-TW" baseline="0" dirty="0" err="1" smtClean="0"/>
              <a:t>vlan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這樣可以保證管理和實驗環境不會互相干擾。</a:t>
            </a:r>
            <a:endParaRPr lang="en-US" altLang="zh-TW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3170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第一個要測試的就是 </a:t>
            </a:r>
            <a:r>
              <a:rPr lang="en-US" altLang="zh-TW" dirty="0" smtClean="0"/>
              <a:t>hardware flow table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capacities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使用 </a:t>
            </a:r>
            <a:r>
              <a:rPr lang="en-US" altLang="zh-TW" dirty="0" smtClean="0"/>
              <a:t>12 tuple</a:t>
            </a:r>
            <a:r>
              <a:rPr lang="en-US" altLang="zh-TW" baseline="0" dirty="0" smtClean="0"/>
              <a:t> matching structure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在每次開始 </a:t>
            </a:r>
            <a:r>
              <a:rPr lang="en-US" altLang="zh-TW" baseline="0" dirty="0" smtClean="0"/>
              <a:t>measurement </a:t>
            </a:r>
            <a:r>
              <a:rPr lang="zh-TW" altLang="en-US" baseline="0" dirty="0" smtClean="0"/>
              <a:t>之前，都會 </a:t>
            </a:r>
            <a:r>
              <a:rPr lang="en-US" altLang="zh-TW" baseline="0" dirty="0" smtClean="0"/>
              <a:t>restart 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instance </a:t>
            </a:r>
            <a:r>
              <a:rPr lang="zh-TW" altLang="en-US" baseline="0" dirty="0" smtClean="0"/>
              <a:t>然後 </a:t>
            </a:r>
            <a:r>
              <a:rPr lang="en-US" altLang="zh-TW" baseline="0" dirty="0" smtClean="0"/>
              <a:t>clear </a:t>
            </a:r>
            <a:r>
              <a:rPr lang="zh-TW" altLang="en-US" baseline="0" dirty="0" smtClean="0"/>
              <a:t>全部的 </a:t>
            </a:r>
            <a:r>
              <a:rPr lang="en-US" altLang="zh-TW" baseline="0" dirty="0" smtClean="0"/>
              <a:t>flow table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並且透過 </a:t>
            </a:r>
            <a:r>
              <a:rPr lang="en-US" altLang="zh-TW" baseline="0" dirty="0" err="1" smtClean="0"/>
              <a:t>ssh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連到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確定 </a:t>
            </a:r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是 </a:t>
            </a:r>
            <a:r>
              <a:rPr lang="en-US" altLang="zh-TW" baseline="0" dirty="0" smtClean="0"/>
              <a:t>clear </a:t>
            </a:r>
            <a:r>
              <a:rPr lang="zh-TW" altLang="en-US" baseline="0" dirty="0" smtClean="0"/>
              <a:t>的。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baseline="0" dirty="0" smtClean="0"/>
              <a:t>測試的方式就是每次 </a:t>
            </a:r>
            <a:r>
              <a:rPr lang="en-US" altLang="zh-TW" baseline="0" dirty="0" smtClean="0"/>
              <a:t>insert</a:t>
            </a:r>
            <a:r>
              <a:rPr lang="zh-TW" altLang="en-US" baseline="0" dirty="0" smtClean="0"/>
              <a:t> 一筆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，就會 </a:t>
            </a:r>
            <a:r>
              <a:rPr lang="en-US" altLang="zh-TW" baseline="0" dirty="0" smtClean="0"/>
              <a:t>pull rule </a:t>
            </a:r>
            <a:r>
              <a:rPr lang="zh-TW" altLang="en-US" baseline="0" dirty="0" smtClean="0"/>
              <a:t>的數量並且保存起來。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如果 </a:t>
            </a:r>
            <a:r>
              <a:rPr lang="en-US" altLang="zh-TW" baseline="0" dirty="0" smtClean="0"/>
              <a:t>insert </a:t>
            </a:r>
            <a:r>
              <a:rPr lang="zh-TW" altLang="en-US" baseline="0" dirty="0" smtClean="0"/>
              <a:t>之後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的數量沒有改變，就代表 </a:t>
            </a:r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滿了。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1127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最上面是 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的型號，第二列是使用的 </a:t>
            </a:r>
            <a:r>
              <a:rPr lang="en-US" altLang="zh-TW" dirty="0" err="1" smtClean="0"/>
              <a:t>openflow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版本。</a:t>
            </a:r>
            <a:endParaRPr lang="en-US" altLang="zh-TW" baseline="0" dirty="0" smtClean="0"/>
          </a:p>
          <a:p>
            <a:r>
              <a:rPr lang="zh-TW" altLang="en-US" dirty="0" smtClean="0"/>
              <a:t>第三列會標示哪些是一般的 </a:t>
            </a:r>
            <a:r>
              <a:rPr lang="en-US" altLang="zh-TW" dirty="0" smtClean="0"/>
              <a:t>flow</a:t>
            </a:r>
            <a:r>
              <a:rPr lang="en-US" altLang="zh-TW" baseline="0" dirty="0" smtClean="0"/>
              <a:t> table</a:t>
            </a:r>
            <a:r>
              <a:rPr lang="zh-TW" altLang="en-US" baseline="0" dirty="0" smtClean="0"/>
              <a:t>，哪些是 </a:t>
            </a:r>
            <a:r>
              <a:rPr lang="en-US" altLang="zh-TW" baseline="0" dirty="0" smtClean="0"/>
              <a:t>EXT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table </a:t>
            </a:r>
            <a:r>
              <a:rPr lang="zh-TW" altLang="en-US" baseline="0" dirty="0" smtClean="0"/>
              <a:t>和 </a:t>
            </a:r>
            <a:r>
              <a:rPr lang="en-US" altLang="zh-TW" baseline="0" dirty="0" smtClean="0"/>
              <a:t>MAC-IP table</a:t>
            </a:r>
            <a:endParaRPr lang="en-US" altLang="zh-TW" dirty="0" smtClean="0"/>
          </a:p>
          <a:p>
            <a:r>
              <a:rPr lang="zh-TW" altLang="en-US" dirty="0" smtClean="0"/>
              <a:t>左邊就是 </a:t>
            </a:r>
            <a:r>
              <a:rPr lang="en-US" altLang="zh-TW" dirty="0" smtClean="0"/>
              <a:t>12 </a:t>
            </a:r>
            <a:r>
              <a:rPr lang="zh-TW" altLang="en-US" dirty="0" smtClean="0"/>
              <a:t>種 </a:t>
            </a:r>
            <a:r>
              <a:rPr lang="en-US" altLang="zh-TW" dirty="0" smtClean="0"/>
              <a:t>field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，右邊數字代表可以容納多少條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例如說 </a:t>
            </a:r>
            <a:r>
              <a:rPr lang="en-US" altLang="zh-TW" dirty="0" err="1" smtClean="0"/>
              <a:t>in_port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這一列在 </a:t>
            </a:r>
            <a:r>
              <a:rPr lang="en-US" altLang="zh-TW" baseline="0" dirty="0" smtClean="0"/>
              <a:t>2920 </a:t>
            </a:r>
            <a:r>
              <a:rPr lang="zh-TW" altLang="en-US" baseline="0" dirty="0" smtClean="0"/>
              <a:t>的型號上的數字是 </a:t>
            </a:r>
            <a:r>
              <a:rPr lang="en-US" altLang="zh-TW" baseline="0" dirty="0" smtClean="0"/>
              <a:t>460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意思是可以儲存 </a:t>
            </a:r>
            <a:r>
              <a:rPr lang="en-US" altLang="zh-TW" baseline="0" dirty="0" smtClean="0"/>
              <a:t>460 </a:t>
            </a:r>
            <a:r>
              <a:rPr lang="zh-TW" altLang="en-US" baseline="0" dirty="0" smtClean="0"/>
              <a:t>條 </a:t>
            </a:r>
            <a:r>
              <a:rPr lang="en-US" altLang="zh-TW" baseline="0" dirty="0" smtClean="0"/>
              <a:t>rule</a:t>
            </a:r>
            <a:r>
              <a:rPr lang="zh-TW" altLang="en-US" baseline="0" dirty="0" smtClean="0"/>
              <a:t>，而且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裡面除了 </a:t>
            </a:r>
            <a:r>
              <a:rPr lang="en-US" altLang="zh-TW" baseline="0" dirty="0" err="1" smtClean="0"/>
              <a:t>in_port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以外的 </a:t>
            </a:r>
            <a:r>
              <a:rPr lang="en-US" altLang="zh-TW" baseline="0" dirty="0" smtClean="0"/>
              <a:t>field </a:t>
            </a:r>
            <a:r>
              <a:rPr lang="zh-TW" altLang="en-US" baseline="0" dirty="0" smtClean="0"/>
              <a:t>都是 </a:t>
            </a:r>
            <a:r>
              <a:rPr lang="en-US" altLang="zh-TW" baseline="0" dirty="0" smtClean="0"/>
              <a:t>wildcard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dirty="0" smtClean="0"/>
              <a:t>EXT table </a:t>
            </a:r>
            <a:r>
              <a:rPr lang="zh-TW" altLang="en-US" dirty="0" smtClean="0"/>
              <a:t>是 </a:t>
            </a:r>
            <a:r>
              <a:rPr lang="en-US" altLang="zh-TW" dirty="0" smtClean="0"/>
              <a:t>extensibility</a:t>
            </a:r>
            <a:r>
              <a:rPr lang="zh-TW" altLang="en-US" dirty="0" smtClean="0"/>
              <a:t> </a:t>
            </a:r>
            <a:r>
              <a:rPr lang="en-US" altLang="zh-TW" dirty="0" smtClean="0"/>
              <a:t>table </a:t>
            </a:r>
            <a:r>
              <a:rPr lang="zh-TW" altLang="en-US" dirty="0" smtClean="0"/>
              <a:t>可支援全部 </a:t>
            </a:r>
            <a:r>
              <a:rPr lang="en-US" altLang="zh-TW" dirty="0" err="1" smtClean="0"/>
              <a:t>openflow</a:t>
            </a:r>
            <a:r>
              <a:rPr lang="en-US" altLang="zh-TW" dirty="0" smtClean="0"/>
              <a:t>-mandatory </a:t>
            </a:r>
            <a:r>
              <a:rPr lang="zh-TW" altLang="en-US" dirty="0" smtClean="0"/>
              <a:t>的 </a:t>
            </a:r>
            <a:r>
              <a:rPr lang="en-US" altLang="zh-TW" dirty="0" smtClean="0"/>
              <a:t>field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MAC-IP</a:t>
            </a:r>
            <a:r>
              <a:rPr lang="en-US" altLang="zh-TW" baseline="0" dirty="0" smtClean="0"/>
              <a:t> table </a:t>
            </a:r>
            <a:r>
              <a:rPr lang="zh-TW" altLang="en-US" baseline="0" dirty="0" smtClean="0"/>
              <a:t>只支援 </a:t>
            </a:r>
            <a:r>
              <a:rPr lang="en-US" altLang="zh-TW" baseline="0" dirty="0" err="1" smtClean="0"/>
              <a:t>vlan</a:t>
            </a:r>
            <a:r>
              <a:rPr lang="en-US" altLang="zh-TW" baseline="0" dirty="0" smtClean="0"/>
              <a:t> id</a:t>
            </a:r>
            <a:r>
              <a:rPr lang="zh-TW" altLang="en-US" baseline="0" dirty="0" smtClean="0"/>
              <a:t>、</a:t>
            </a:r>
            <a:r>
              <a:rPr lang="en-US" altLang="zh-TW" baseline="0" dirty="0" smtClean="0"/>
              <a:t>eth </a:t>
            </a:r>
            <a:r>
              <a:rPr lang="en-US" altLang="zh-TW" baseline="0" dirty="0" err="1" smtClean="0"/>
              <a:t>dst</a:t>
            </a:r>
            <a:r>
              <a:rPr lang="zh-TW" altLang="en-US" baseline="0" dirty="0" smtClean="0"/>
              <a:t>、</a:t>
            </a:r>
            <a:r>
              <a:rPr lang="en-US" altLang="zh-TW" baseline="0" dirty="0" err="1" smtClean="0"/>
              <a:t>ip</a:t>
            </a:r>
            <a:r>
              <a:rPr lang="en-US" altLang="zh-TW" baseline="0" dirty="0" smtClean="0"/>
              <a:t> </a:t>
            </a:r>
            <a:r>
              <a:rPr lang="en-US" altLang="zh-TW" baseline="0" dirty="0" err="1" smtClean="0"/>
              <a:t>dst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三個 </a:t>
            </a:r>
            <a:r>
              <a:rPr lang="en-US" altLang="zh-TW" baseline="0" dirty="0" smtClean="0"/>
              <a:t>field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29362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第二個分析是 </a:t>
            </a:r>
            <a:r>
              <a:rPr lang="en-US" altLang="zh-TW" dirty="0" smtClean="0"/>
              <a:t>sharing hardware resources in hybrid switch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2920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和 </a:t>
            </a:r>
            <a:r>
              <a:rPr lang="en-US" altLang="zh-TW" baseline="0" dirty="0" smtClean="0"/>
              <a:t>3500 </a:t>
            </a:r>
            <a:r>
              <a:rPr lang="zh-TW" altLang="en-US" baseline="0" dirty="0" smtClean="0"/>
              <a:t>這兩種型號的 </a:t>
            </a:r>
            <a:r>
              <a:rPr lang="en-US" altLang="zh-TW" baseline="0" dirty="0" smtClean="0"/>
              <a:t>switch </a:t>
            </a:r>
            <a:r>
              <a:rPr lang="zh-TW" altLang="en-US" baseline="0" dirty="0" smtClean="0"/>
              <a:t>可以同時使用 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pipelines </a:t>
            </a:r>
            <a:r>
              <a:rPr lang="zh-TW" altLang="en-US" baseline="0" dirty="0" smtClean="0"/>
              <a:t>和 </a:t>
            </a:r>
            <a:r>
              <a:rPr lang="en-US" altLang="zh-TW" baseline="0" dirty="0" smtClean="0"/>
              <a:t>non-</a:t>
            </a:r>
            <a:r>
              <a:rPr lang="en-US" altLang="zh-TW" baseline="0" dirty="0" err="1" smtClean="0"/>
              <a:t>openflow</a:t>
            </a:r>
            <a:r>
              <a:rPr lang="en-US" altLang="zh-TW" baseline="0" dirty="0" smtClean="0"/>
              <a:t> </a:t>
            </a:r>
            <a:r>
              <a:rPr lang="en-US" altLang="zh-TW" baseline="0" dirty="0" err="1" smtClean="0"/>
              <a:t>piplines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只要啟動 </a:t>
            </a:r>
            <a:r>
              <a:rPr lang="en-US" altLang="zh-TW" dirty="0" smtClean="0"/>
              <a:t>hybrid</a:t>
            </a:r>
            <a:r>
              <a:rPr lang="en-US" altLang="zh-TW" baseline="0" dirty="0" smtClean="0"/>
              <a:t> mode</a:t>
            </a:r>
            <a:r>
              <a:rPr lang="zh-TW" altLang="en-US" baseline="0" dirty="0" smtClean="0"/>
              <a:t>，</a:t>
            </a:r>
            <a:r>
              <a:rPr lang="en-US" altLang="zh-TW" baseline="0" dirty="0" smtClean="0"/>
              <a:t>controller </a:t>
            </a:r>
            <a:r>
              <a:rPr lang="zh-TW" altLang="en-US" baseline="0" dirty="0" smtClean="0"/>
              <a:t>會 </a:t>
            </a:r>
            <a:r>
              <a:rPr lang="en-US" altLang="zh-TW" baseline="0" dirty="0" smtClean="0"/>
              <a:t>insert </a:t>
            </a:r>
            <a:r>
              <a:rPr lang="zh-TW" altLang="en-US" baseline="0" dirty="0" smtClean="0"/>
              <a:t>一條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到 </a:t>
            </a:r>
            <a:r>
              <a:rPr lang="en-US" altLang="zh-TW" baseline="0" dirty="0" smtClean="0"/>
              <a:t>pipeline </a:t>
            </a:r>
            <a:r>
              <a:rPr lang="zh-TW" altLang="en-US" baseline="0" dirty="0" smtClean="0"/>
              <a:t>上的最後一個 </a:t>
            </a:r>
            <a:r>
              <a:rPr lang="en-US" altLang="zh-TW" baseline="0" dirty="0" smtClean="0"/>
              <a:t>table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baseline="0" dirty="0" smtClean="0"/>
              <a:t>那個 </a:t>
            </a:r>
            <a:r>
              <a:rPr lang="en-US" altLang="zh-TW" baseline="0" dirty="0" smtClean="0"/>
              <a:t>rule </a:t>
            </a:r>
            <a:r>
              <a:rPr lang="zh-TW" altLang="en-US" baseline="0" dirty="0" smtClean="0"/>
              <a:t>叫做 </a:t>
            </a:r>
            <a:r>
              <a:rPr lang="en-US" altLang="zh-TW" baseline="0" dirty="0" smtClean="0"/>
              <a:t>table miss rule </a:t>
            </a:r>
            <a:r>
              <a:rPr lang="zh-TW" altLang="en-US" baseline="0" dirty="0" smtClean="0"/>
              <a:t>，他全部的 </a:t>
            </a:r>
            <a:r>
              <a:rPr lang="en-US" altLang="zh-TW" baseline="0" dirty="0" smtClean="0"/>
              <a:t>field</a:t>
            </a:r>
            <a:r>
              <a:rPr lang="zh-TW" altLang="en-US" baseline="0" dirty="0" smtClean="0"/>
              <a:t> 都是 </a:t>
            </a:r>
            <a:r>
              <a:rPr lang="en-US" altLang="zh-TW" baseline="0" dirty="0" smtClean="0"/>
              <a:t>wildcard </a:t>
            </a:r>
            <a:r>
              <a:rPr lang="zh-TW" altLang="en-US" baseline="0" dirty="0" smtClean="0"/>
              <a:t>並且 </a:t>
            </a:r>
            <a:r>
              <a:rPr lang="en-US" altLang="zh-TW" baseline="0" dirty="0" smtClean="0"/>
              <a:t>priority </a:t>
            </a:r>
            <a:r>
              <a:rPr lang="zh-TW" altLang="en-US" baseline="0" dirty="0" smtClean="0"/>
              <a:t>最低。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zh-TW" altLang="en-US" dirty="0" smtClean="0"/>
              <a:t>如果 </a:t>
            </a:r>
            <a:r>
              <a:rPr lang="en-US" altLang="zh-TW" dirty="0" smtClean="0"/>
              <a:t>packet </a:t>
            </a:r>
            <a:r>
              <a:rPr lang="zh-TW" altLang="en-US" dirty="0" smtClean="0"/>
              <a:t>沒有 </a:t>
            </a:r>
            <a:r>
              <a:rPr lang="en-US" altLang="zh-TW" dirty="0" smtClean="0"/>
              <a:t>match </a:t>
            </a:r>
            <a:r>
              <a:rPr lang="zh-TW" altLang="en-US" dirty="0" smtClean="0"/>
              <a:t>任何一條 </a:t>
            </a:r>
            <a:r>
              <a:rPr lang="en-US" altLang="zh-TW" dirty="0" smtClean="0"/>
              <a:t>rule </a:t>
            </a:r>
            <a:r>
              <a:rPr lang="zh-TW" altLang="en-US" dirty="0" smtClean="0"/>
              <a:t>就會 </a:t>
            </a:r>
            <a:r>
              <a:rPr lang="en-US" altLang="zh-TW" dirty="0" smtClean="0"/>
              <a:t>forward </a:t>
            </a:r>
            <a:r>
              <a:rPr lang="zh-TW" altLang="en-US" dirty="0" smtClean="0"/>
              <a:t>到 </a:t>
            </a:r>
            <a:r>
              <a:rPr lang="en-US" altLang="zh-TW" dirty="0" smtClean="0"/>
              <a:t>standard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pipeline</a:t>
            </a:r>
            <a:r>
              <a:rPr lang="zh-TW" altLang="en-US" baseline="0" dirty="0" smtClean="0"/>
              <a:t>。</a:t>
            </a:r>
            <a:endParaRPr lang="en-US" altLang="zh-TW" baseline="0" dirty="0" smtClean="0"/>
          </a:p>
          <a:p>
            <a:r>
              <a:rPr lang="zh-TW" altLang="en-US" dirty="0" smtClean="0"/>
              <a:t>所以</a:t>
            </a:r>
            <a:r>
              <a:rPr lang="zh-TW" altLang="en-US" baseline="0" dirty="0" smtClean="0"/>
              <a:t> </a:t>
            </a:r>
            <a:r>
              <a:rPr lang="en-US" altLang="zh-TW" dirty="0" smtClean="0"/>
              <a:t>2920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和 </a:t>
            </a:r>
            <a:r>
              <a:rPr lang="en-US" altLang="zh-TW" baseline="0" dirty="0" smtClean="0"/>
              <a:t>3500 </a:t>
            </a:r>
            <a:r>
              <a:rPr lang="zh-TW" altLang="en-US" dirty="0" smtClean="0"/>
              <a:t>兩種 </a:t>
            </a:r>
            <a:r>
              <a:rPr lang="en-US" altLang="zh-TW" dirty="0" smtClean="0"/>
              <a:t>switch </a:t>
            </a:r>
            <a:r>
              <a:rPr lang="zh-TW" altLang="en-US" dirty="0" smtClean="0"/>
              <a:t>會 </a:t>
            </a:r>
            <a:r>
              <a:rPr lang="en-US" altLang="zh-TW" dirty="0" smtClean="0"/>
              <a:t>share memory </a:t>
            </a:r>
            <a:r>
              <a:rPr lang="zh-TW" altLang="en-US" dirty="0" smtClean="0"/>
              <a:t>給不同</a:t>
            </a:r>
            <a:r>
              <a:rPr lang="zh-TW" altLang="en-US" baseline="0" dirty="0" smtClean="0"/>
              <a:t> </a:t>
            </a:r>
            <a:r>
              <a:rPr lang="en-US" altLang="zh-TW" dirty="0" smtClean="0"/>
              <a:t>type</a:t>
            </a:r>
            <a:r>
              <a:rPr lang="zh-TW" altLang="en-US" dirty="0" smtClean="0"/>
              <a:t> 的 </a:t>
            </a:r>
            <a:r>
              <a:rPr lang="en-US" altLang="zh-TW" dirty="0" smtClean="0"/>
              <a:t>rule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2017/5/10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406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2017/5/9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2800" b="1" i="0" dirty="0"/>
              <a:t>Performance Analysis of SDN Switches with Hardware and Software Flow Tables</a:t>
            </a:r>
            <a:endParaRPr lang="zh-TW" altLang="zh-TW" sz="2800" i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/>
              <a:t>Author: 	</a:t>
            </a:r>
            <a:r>
              <a:rPr lang="pt-BR" altLang="zh-TW" sz="1800" dirty="0"/>
              <a:t>Misumi Hata, </a:t>
            </a:r>
            <a:r>
              <a:rPr lang="pt-BR" altLang="zh-TW" sz="1800" dirty="0"/>
              <a:t>Marian Seliuchenko, Samuel Kounev, Mykhailo Klymash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Publisher/Conference: </a:t>
            </a:r>
            <a:r>
              <a:rPr lang="en-US" altLang="zh-TW" sz="1800" dirty="0"/>
              <a:t>10th EAI International Conference on Performance Evaluation Methodologies and Tools</a:t>
            </a:r>
            <a:endParaRPr lang="en-US" altLang="zh-TW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/>
              <a:t>Cheng-Feng </a:t>
            </a:r>
            <a:r>
              <a:rPr lang="en-US" altLang="zh-TW" sz="1800" dirty="0" err="1"/>
              <a:t>Ke</a:t>
            </a:r>
            <a:endParaRPr lang="en-US" altLang="zh-TW" sz="1800" dirty="0"/>
          </a:p>
          <a:p>
            <a:pPr algn="l"/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2017/05/10</a:t>
            </a:r>
            <a:endParaRPr kumimoji="0" lang="en-US" altLang="zh-TW" sz="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Sharing Hardware Resources in Hybrid Switches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We investigated the behavior of the rule policy engine that </a:t>
            </a:r>
            <a:r>
              <a:rPr lang="en-US" altLang="zh-TW" sz="2000" dirty="0">
                <a:solidFill>
                  <a:srgbClr val="FF0000"/>
                </a:solidFill>
              </a:rPr>
              <a:t>reserves a given share of rules (expressed in percent) </a:t>
            </a:r>
            <a:r>
              <a:rPr lang="en-US" altLang="zh-TW" sz="2000" dirty="0"/>
              <a:t>for the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use (command: </a:t>
            </a:r>
            <a:r>
              <a:rPr lang="en-US" altLang="zh-TW" sz="2000" dirty="0" err="1">
                <a:solidFill>
                  <a:srgbClr val="FF0000"/>
                </a:solidFill>
              </a:rPr>
              <a:t>openflow</a:t>
            </a:r>
            <a:r>
              <a:rPr lang="en-US" altLang="zh-TW" sz="2000" dirty="0">
                <a:solidFill>
                  <a:srgbClr val="FF0000"/>
                </a:solidFill>
              </a:rPr>
              <a:t> limit policy-engine-usage 100</a:t>
            </a:r>
            <a:r>
              <a:rPr lang="en-US" altLang="zh-TW" sz="2000" dirty="0" smtClean="0"/>
              <a:t>).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zh-TW" altLang="en-US" sz="2000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929" y="2528900"/>
            <a:ext cx="1501646" cy="439438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2410614"/>
            <a:ext cx="6102164" cy="44542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65992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Our observations concern mainly the differences among the following two cases: </a:t>
            </a:r>
            <a:r>
              <a:rPr lang="en-US" altLang="zh-TW" sz="2000" dirty="0">
                <a:solidFill>
                  <a:srgbClr val="FF0000"/>
                </a:solidFill>
              </a:rPr>
              <a:t>forwarding using a rule placed in the hardware flow table</a:t>
            </a:r>
            <a:r>
              <a:rPr lang="en-US" altLang="zh-TW" sz="2000" dirty="0"/>
              <a:t> and </a:t>
            </a:r>
            <a:r>
              <a:rPr lang="en-US" altLang="zh-TW" sz="2000" dirty="0">
                <a:solidFill>
                  <a:srgbClr val="FF0000"/>
                </a:solidFill>
              </a:rPr>
              <a:t>forwarding using a rule placed in the software flow table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We </a:t>
            </a:r>
            <a:r>
              <a:rPr lang="en-US" altLang="zh-TW" sz="2000" dirty="0"/>
              <a:t>focus on forwarding performance with </a:t>
            </a:r>
            <a:r>
              <a:rPr lang="en-US" altLang="zh-TW" sz="2000" dirty="0">
                <a:solidFill>
                  <a:srgbClr val="FF0000"/>
                </a:solidFill>
              </a:rPr>
              <a:t>proactive rule insertion</a:t>
            </a:r>
            <a:r>
              <a:rPr lang="en-US" altLang="zh-TW" sz="2000" dirty="0"/>
              <a:t>, where </a:t>
            </a:r>
            <a:r>
              <a:rPr lang="en-US" altLang="zh-TW" sz="2000" dirty="0">
                <a:solidFill>
                  <a:srgbClr val="FF0000"/>
                </a:solidFill>
              </a:rPr>
              <a:t>rules are installed before the traffic arrives</a:t>
            </a:r>
            <a:r>
              <a:rPr lang="en-US" altLang="zh-TW" sz="2000" dirty="0"/>
              <a:t> at the switch.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98804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We measure the </a:t>
            </a:r>
            <a:r>
              <a:rPr lang="en-US" altLang="zh-TW" sz="2000" dirty="0" smtClean="0">
                <a:solidFill>
                  <a:srgbClr val="FF0000"/>
                </a:solidFill>
              </a:rPr>
              <a:t>maximal switching throughput</a:t>
            </a:r>
            <a:r>
              <a:rPr lang="en-US" altLang="zh-TW" sz="2000" dirty="0" smtClean="0"/>
              <a:t> and </a:t>
            </a:r>
            <a:r>
              <a:rPr lang="en-US" altLang="zh-TW" sz="2000" dirty="0" smtClean="0">
                <a:solidFill>
                  <a:srgbClr val="FF0000"/>
                </a:solidFill>
              </a:rPr>
              <a:t>the CPU load</a:t>
            </a:r>
            <a:r>
              <a:rPr lang="en-US" altLang="zh-TW" sz="2000" dirty="0" smtClean="0"/>
              <a:t> for </a:t>
            </a:r>
            <a:r>
              <a:rPr lang="en-US" altLang="zh-TW" sz="2000" dirty="0"/>
              <a:t>the switching using every flow table available in </a:t>
            </a:r>
            <a:r>
              <a:rPr lang="en-US" altLang="zh-TW" sz="2000" dirty="0" smtClean="0"/>
              <a:t>the </a:t>
            </a:r>
            <a:r>
              <a:rPr lang="en-US" altLang="zh-TW" sz="2000" dirty="0"/>
              <a:t>given switch model. In this part, we generate traffic for 60 seconds using </a:t>
            </a:r>
            <a:r>
              <a:rPr lang="en-US" altLang="zh-TW" sz="2000" dirty="0" err="1"/>
              <a:t>iperf</a:t>
            </a:r>
            <a:r>
              <a:rPr lang="en-US" altLang="zh-TW" sz="2000" dirty="0"/>
              <a:t> and measure </a:t>
            </a:r>
            <a:r>
              <a:rPr lang="en-US" altLang="zh-TW" sz="2000" dirty="0">
                <a:solidFill>
                  <a:srgbClr val="FF0000"/>
                </a:solidFill>
              </a:rPr>
              <a:t>average throughput </a:t>
            </a:r>
            <a:r>
              <a:rPr lang="en-US" altLang="zh-TW" sz="2000" dirty="0"/>
              <a:t>using the topology presented in Fig. 1.</a:t>
            </a:r>
            <a:endParaRPr lang="zh-TW" altLang="en-US" sz="2000" dirty="0"/>
          </a:p>
        </p:txBody>
      </p:sp>
      <p:pic>
        <p:nvPicPr>
          <p:cNvPr id="6" name="內容版面配置區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354710" y="3328558"/>
            <a:ext cx="6510779" cy="3522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299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95536" y="1316645"/>
            <a:ext cx="8382000" cy="554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5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A rule is placed in the software flow table (assuming it exists) if: 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(1) the </a:t>
            </a:r>
            <a:r>
              <a:rPr lang="en-US" altLang="zh-TW" sz="2000" dirty="0" smtClean="0">
                <a:solidFill>
                  <a:srgbClr val="FF0000"/>
                </a:solidFill>
              </a:rPr>
              <a:t>rule is incompatible with the hardware flow table</a:t>
            </a:r>
            <a:r>
              <a:rPr lang="en-US" altLang="zh-TW" sz="2000" dirty="0" smtClean="0"/>
              <a:t>, </a:t>
            </a:r>
            <a:r>
              <a:rPr lang="en-US" altLang="zh-TW" sz="2000" dirty="0"/>
              <a:t>or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(</a:t>
            </a:r>
            <a:r>
              <a:rPr lang="en-US" altLang="zh-TW" sz="2000" dirty="0"/>
              <a:t>2) the </a:t>
            </a:r>
            <a:r>
              <a:rPr lang="en-US" altLang="zh-TW" sz="2000" dirty="0" smtClean="0">
                <a:solidFill>
                  <a:srgbClr val="FF0000"/>
                </a:solidFill>
              </a:rPr>
              <a:t>hardware </a:t>
            </a:r>
            <a:r>
              <a:rPr lang="en-US" altLang="zh-TW" sz="2000" dirty="0">
                <a:solidFill>
                  <a:srgbClr val="FF0000"/>
                </a:solidFill>
              </a:rPr>
              <a:t>flow table is full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zh-TW" altLang="en-US" sz="20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2542406"/>
            <a:ext cx="2678056" cy="43155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533377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The </a:t>
            </a:r>
            <a:r>
              <a:rPr lang="en-US" altLang="zh-TW" sz="2000" dirty="0">
                <a:solidFill>
                  <a:srgbClr val="FF0000"/>
                </a:solidFill>
              </a:rPr>
              <a:t>switch forwarding capacity</a:t>
            </a:r>
            <a:r>
              <a:rPr lang="en-US" altLang="zh-TW" sz="2000" dirty="0"/>
              <a:t> (expressed in packets per second) may be configured manually by changing </a:t>
            </a:r>
            <a:r>
              <a:rPr lang="en-US" altLang="zh-TW" sz="2000" dirty="0" smtClean="0">
                <a:solidFill>
                  <a:srgbClr val="FF0000"/>
                </a:solidFill>
              </a:rPr>
              <a:t>software rate </a:t>
            </a:r>
            <a:r>
              <a:rPr lang="en-US" altLang="zh-TW" sz="2000" dirty="0">
                <a:solidFill>
                  <a:srgbClr val="FF0000"/>
                </a:solidFill>
              </a:rPr>
              <a:t>parameter</a:t>
            </a:r>
            <a:r>
              <a:rPr lang="en-US" altLang="zh-TW" sz="2000" dirty="0"/>
              <a:t> in the switch operating system. The switching capacity is expressed in </a:t>
            </a:r>
            <a:r>
              <a:rPr lang="en-US" altLang="zh-TW" sz="2000" dirty="0">
                <a:solidFill>
                  <a:srgbClr val="FF0000"/>
                </a:solidFill>
              </a:rPr>
              <a:t>packets per second.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We </a:t>
            </a:r>
            <a:r>
              <a:rPr lang="en-US" altLang="zh-TW" sz="2000" dirty="0" smtClean="0"/>
              <a:t>changed the </a:t>
            </a:r>
            <a:r>
              <a:rPr lang="en-US" altLang="zh-TW" sz="2000" dirty="0"/>
              <a:t>switching capacity using the software rate parameter (command: </a:t>
            </a:r>
            <a:r>
              <a:rPr lang="en-US" altLang="zh-TW" sz="2000" dirty="0" err="1">
                <a:solidFill>
                  <a:srgbClr val="FF0000"/>
                </a:solidFill>
              </a:rPr>
              <a:t>openflow</a:t>
            </a:r>
            <a:r>
              <a:rPr lang="en-US" altLang="zh-TW" sz="2000" dirty="0">
                <a:solidFill>
                  <a:srgbClr val="FF0000"/>
                </a:solidFill>
              </a:rPr>
              <a:t> instance name limit software-rate &lt;X&gt;</a:t>
            </a:r>
            <a:r>
              <a:rPr lang="en-US" altLang="zh-TW" sz="2000" dirty="0"/>
              <a:t>) and observed the switch CPU load and the throughput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>
                <a:solidFill>
                  <a:srgbClr val="FF0000"/>
                </a:solidFill>
              </a:rPr>
              <a:t>software-rate</a:t>
            </a:r>
            <a:r>
              <a:rPr lang="en-US" altLang="zh-TW" sz="2000" dirty="0"/>
              <a:t>: </a:t>
            </a: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Configure </a:t>
            </a:r>
            <a:r>
              <a:rPr lang="en-US" altLang="zh-TW" sz="2000" dirty="0"/>
              <a:t>the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instance packet rate limit. Limits the number of packets per second per module that this instance can send to the software path.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319789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5556" y="1482004"/>
            <a:ext cx="8026660" cy="537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64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0" y="1544167"/>
            <a:ext cx="7848872" cy="5313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728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SDN Forwarding Performance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The </a:t>
            </a:r>
            <a:r>
              <a:rPr lang="en-US" altLang="zh-TW" sz="2000" dirty="0">
                <a:solidFill>
                  <a:srgbClr val="FF0000"/>
                </a:solidFill>
              </a:rPr>
              <a:t>3500yl offers only about 6% of the maximum advertised </a:t>
            </a:r>
            <a:r>
              <a:rPr lang="en-US" altLang="zh-TW" sz="2000" dirty="0"/>
              <a:t>throughput, whereas </a:t>
            </a:r>
            <a:r>
              <a:rPr lang="en-US" altLang="zh-TW" sz="2000" dirty="0">
                <a:solidFill>
                  <a:srgbClr val="FF0000"/>
                </a:solidFill>
              </a:rPr>
              <a:t>the 2920 provides less than 2%. </a:t>
            </a:r>
            <a:r>
              <a:rPr lang="en-US" altLang="zh-TW" sz="2000" dirty="0"/>
              <a:t>This means that the developers of the SDN applications that control the behavior of an SDN-based network should be aware of the switch limitations and avoid filling the hardware flow table at all costs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r>
              <a:rPr lang="en-US" altLang="zh-TW" sz="2000" dirty="0" smtClean="0"/>
              <a:t>3500:  from </a:t>
            </a:r>
            <a:r>
              <a:rPr lang="en-US" altLang="zh-TW" sz="2000" dirty="0">
                <a:solidFill>
                  <a:srgbClr val="FF0000"/>
                </a:solidFill>
              </a:rPr>
              <a:t>940 to </a:t>
            </a:r>
            <a:r>
              <a:rPr lang="en-US" altLang="zh-TW" sz="2000" dirty="0" smtClean="0">
                <a:solidFill>
                  <a:srgbClr val="FF0000"/>
                </a:solidFill>
              </a:rPr>
              <a:t>65 </a:t>
            </a:r>
            <a:r>
              <a:rPr lang="en-US" altLang="zh-TW" sz="2000" dirty="0" smtClean="0"/>
              <a:t>Mbit/s.</a:t>
            </a:r>
          </a:p>
          <a:p>
            <a:pPr marL="0" indent="0">
              <a:buNone/>
            </a:pPr>
            <a:r>
              <a:rPr lang="en-US" altLang="zh-TW" sz="2000" dirty="0" smtClean="0"/>
              <a:t>2900:  from </a:t>
            </a:r>
            <a:r>
              <a:rPr lang="en-US" altLang="zh-TW" sz="2000" dirty="0">
                <a:solidFill>
                  <a:srgbClr val="FF0000"/>
                </a:solidFill>
              </a:rPr>
              <a:t>940 to 14 </a:t>
            </a:r>
            <a:r>
              <a:rPr lang="en-US" altLang="zh-TW" sz="2000" dirty="0" smtClean="0"/>
              <a:t>Mbit/s.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659060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The </a:t>
            </a:r>
            <a:r>
              <a:rPr lang="en-US" altLang="zh-TW" sz="2000" dirty="0">
                <a:solidFill>
                  <a:srgbClr val="FF0000"/>
                </a:solidFill>
              </a:rPr>
              <a:t>rule promotion engine </a:t>
            </a:r>
            <a:r>
              <a:rPr lang="en-US" altLang="zh-TW" sz="2000" dirty="0"/>
              <a:t>is responsible for moving the rules between the hardware and the software flow </a:t>
            </a:r>
            <a:r>
              <a:rPr lang="en-US" altLang="zh-TW" sz="2000" dirty="0" smtClean="0"/>
              <a:t>tables.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The </a:t>
            </a:r>
            <a:r>
              <a:rPr lang="en-US" altLang="zh-TW" sz="2000" dirty="0">
                <a:solidFill>
                  <a:srgbClr val="FF0000"/>
                </a:solidFill>
              </a:rPr>
              <a:t>rule insertion engine </a:t>
            </a:r>
            <a:r>
              <a:rPr lang="en-US" altLang="zh-TW" sz="2000" dirty="0"/>
              <a:t>is responsible for selecting the flow table where a new rule should be placed. In this Section, we focus on the rule promotion engine.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13075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dirty="0"/>
              <a:t>Introduction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In this paper we address the issue of heterogeneity of four hardware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switches by characterizing </a:t>
            </a:r>
            <a:r>
              <a:rPr lang="en-US" altLang="zh-TW" sz="2000" dirty="0">
                <a:solidFill>
                  <a:srgbClr val="FF0000"/>
                </a:solidFill>
              </a:rPr>
              <a:t>selected performance relevant parameters for the hardware and software </a:t>
            </a:r>
            <a:r>
              <a:rPr lang="en-US" altLang="zh-TW" sz="2000" dirty="0" smtClean="0">
                <a:solidFill>
                  <a:srgbClr val="FF0000"/>
                </a:solidFill>
              </a:rPr>
              <a:t>flow </a:t>
            </a:r>
            <a:r>
              <a:rPr lang="en-US" altLang="zh-TW" sz="2000" dirty="0">
                <a:solidFill>
                  <a:srgbClr val="FF0000"/>
                </a:solidFill>
              </a:rPr>
              <a:t>tables</a:t>
            </a:r>
            <a:r>
              <a:rPr lang="en-US" altLang="zh-TW" sz="2000" dirty="0"/>
              <a:t>. </a:t>
            </a:r>
            <a:endParaRPr lang="en-US" altLang="zh-TW" sz="2000" dirty="0" smtClean="0"/>
          </a:p>
          <a:p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We </a:t>
            </a:r>
            <a:r>
              <a:rPr lang="en-US" altLang="zh-TW" sz="2000" dirty="0"/>
              <a:t>characterize </a:t>
            </a:r>
            <a:r>
              <a:rPr lang="en-US" altLang="zh-TW" sz="2000" dirty="0">
                <a:solidFill>
                  <a:srgbClr val="FF0000"/>
                </a:solidFill>
              </a:rPr>
              <a:t>maximum size of hardware </a:t>
            </a:r>
            <a:r>
              <a:rPr lang="en-US" altLang="zh-TW" sz="2000" dirty="0" smtClean="0">
                <a:solidFill>
                  <a:srgbClr val="FF0000"/>
                </a:solidFill>
              </a:rPr>
              <a:t>flow </a:t>
            </a:r>
            <a:r>
              <a:rPr lang="en-US" altLang="zh-TW" sz="2000" dirty="0">
                <a:solidFill>
                  <a:srgbClr val="FF0000"/>
                </a:solidFill>
              </a:rPr>
              <a:t>tables </a:t>
            </a:r>
            <a:r>
              <a:rPr lang="en-US" altLang="zh-TW" sz="2000" dirty="0"/>
              <a:t>for each switch </a:t>
            </a:r>
            <a:r>
              <a:rPr lang="en-US" altLang="zh-TW" sz="2000" dirty="0" smtClean="0"/>
              <a:t>including </a:t>
            </a:r>
            <a:r>
              <a:rPr lang="en-US" altLang="zh-TW" sz="2000" dirty="0"/>
              <a:t>the </a:t>
            </a:r>
            <a:r>
              <a:rPr lang="en-US" altLang="zh-TW" sz="2000" dirty="0">
                <a:solidFill>
                  <a:srgbClr val="FF0000"/>
                </a:solidFill>
              </a:rPr>
              <a:t>behavior of a rule promotion engine </a:t>
            </a:r>
            <a:r>
              <a:rPr lang="en-US" altLang="zh-TW" sz="2000" dirty="0"/>
              <a:t>that moves the rules between tables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We </a:t>
            </a:r>
            <a:r>
              <a:rPr lang="en-US" altLang="zh-TW" sz="2000" dirty="0"/>
              <a:t>show that in </a:t>
            </a:r>
            <a:r>
              <a:rPr lang="en-US" altLang="zh-TW" sz="2000" dirty="0">
                <a:solidFill>
                  <a:srgbClr val="FF0000"/>
                </a:solidFill>
              </a:rPr>
              <a:t>the worst case </a:t>
            </a:r>
            <a:r>
              <a:rPr lang="en-US" altLang="zh-TW" sz="2000" dirty="0" smtClean="0">
                <a:solidFill>
                  <a:srgbClr val="FF0000"/>
                </a:solidFill>
              </a:rPr>
              <a:t>forwarding </a:t>
            </a:r>
            <a:r>
              <a:rPr lang="en-US" altLang="zh-TW" sz="2000" dirty="0">
                <a:solidFill>
                  <a:srgbClr val="FF0000"/>
                </a:solidFill>
              </a:rPr>
              <a:t>packets using software table </a:t>
            </a:r>
            <a:r>
              <a:rPr lang="en-US" altLang="zh-TW" sz="2000" dirty="0"/>
              <a:t>decreases the </a:t>
            </a:r>
            <a:r>
              <a:rPr lang="en-US" altLang="zh-TW" sz="2000" dirty="0" smtClean="0"/>
              <a:t>throughput </a:t>
            </a:r>
            <a:r>
              <a:rPr lang="en-US" altLang="zh-TW" sz="2000" dirty="0"/>
              <a:t>by two orders of magnitude (from 940 to 14 Mbit/s).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59564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The behavior of the rule promotion engine has not been officially documented, so we set up an experiment to investigate its behavior in details. 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In this experiment, we configure the 3500yl to operate in </a:t>
            </a:r>
            <a:r>
              <a:rPr lang="en-US" altLang="zh-TW" sz="2000" dirty="0" err="1">
                <a:solidFill>
                  <a:srgbClr val="FF0000"/>
                </a:solidFill>
              </a:rPr>
              <a:t>OpenFlow</a:t>
            </a:r>
            <a:r>
              <a:rPr lang="en-US" altLang="zh-TW" sz="2000" dirty="0">
                <a:solidFill>
                  <a:srgbClr val="FF0000"/>
                </a:solidFill>
              </a:rPr>
              <a:t> v1.0</a:t>
            </a:r>
            <a:r>
              <a:rPr lang="en-US" altLang="zh-TW" sz="2000" dirty="0"/>
              <a:t>, since we observe, that for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v1.3 the switch does not move the rules between tables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For both switches, we set a </a:t>
            </a:r>
            <a:r>
              <a:rPr lang="en-US" altLang="zh-TW" sz="2000" dirty="0">
                <a:solidFill>
                  <a:srgbClr val="FF0000"/>
                </a:solidFill>
              </a:rPr>
              <a:t>software limit of the hardware table size to 76 </a:t>
            </a:r>
            <a:r>
              <a:rPr lang="en-US" altLang="zh-TW" sz="2000" dirty="0"/>
              <a:t>for 3500yl and to </a:t>
            </a:r>
            <a:r>
              <a:rPr lang="en-US" altLang="zh-TW" sz="2000" dirty="0">
                <a:solidFill>
                  <a:srgbClr val="FF0000"/>
                </a:solidFill>
              </a:rPr>
              <a:t>23</a:t>
            </a:r>
            <a:r>
              <a:rPr lang="en-US" altLang="zh-TW" sz="2000" dirty="0"/>
              <a:t> for 2920 by setting the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policy-engine usage to </a:t>
            </a:r>
            <a:r>
              <a:rPr lang="en-US" altLang="zh-TW" sz="2000" dirty="0">
                <a:solidFill>
                  <a:srgbClr val="FF0000"/>
                </a:solidFill>
              </a:rPr>
              <a:t>5%</a:t>
            </a:r>
            <a:r>
              <a:rPr lang="en-US" altLang="zh-TW" sz="2000" dirty="0"/>
              <a:t>. </a:t>
            </a:r>
            <a:r>
              <a:rPr lang="en-US" altLang="zh-TW" sz="2000" dirty="0" smtClean="0"/>
              <a:t>We </a:t>
            </a:r>
            <a:r>
              <a:rPr lang="en-US" altLang="zh-TW" sz="2000" dirty="0"/>
              <a:t>want </a:t>
            </a:r>
            <a:r>
              <a:rPr lang="en-US" altLang="zh-TW" sz="2000" dirty="0">
                <a:solidFill>
                  <a:srgbClr val="FF0000"/>
                </a:solidFill>
              </a:rPr>
              <a:t>to install forwarding rules into the software flow table </a:t>
            </a:r>
            <a:r>
              <a:rPr lang="en-US" altLang="zh-TW" sz="2000" dirty="0"/>
              <a:t>and then observe </a:t>
            </a:r>
            <a:r>
              <a:rPr lang="en-US" altLang="zh-TW" sz="2000" dirty="0">
                <a:solidFill>
                  <a:srgbClr val="FF0000"/>
                </a:solidFill>
              </a:rPr>
              <a:t>if the rules are promoted to the hardware flow </a:t>
            </a:r>
            <a:r>
              <a:rPr lang="en-US" altLang="zh-TW" sz="2000" dirty="0"/>
              <a:t>table when occasion arises.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44279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21</a:t>
            </a:fld>
            <a:endParaRPr lang="en-US" altLang="zh-TW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According to the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specification, </a:t>
            </a:r>
            <a:r>
              <a:rPr lang="en-US" altLang="zh-TW" sz="2000" dirty="0">
                <a:solidFill>
                  <a:srgbClr val="FF0000"/>
                </a:solidFill>
              </a:rPr>
              <a:t>the less </a:t>
            </a:r>
            <a:r>
              <a:rPr lang="en-US" altLang="zh-TW" sz="2000" dirty="0" err="1">
                <a:solidFill>
                  <a:srgbClr val="FF0000"/>
                </a:solidFill>
              </a:rPr>
              <a:t>wildcarded</a:t>
            </a:r>
            <a:r>
              <a:rPr lang="en-US" altLang="zh-TW" sz="2000" dirty="0">
                <a:solidFill>
                  <a:srgbClr val="FF0000"/>
                </a:solidFill>
              </a:rPr>
              <a:t> rules should be matched first </a:t>
            </a:r>
            <a:r>
              <a:rPr lang="en-US" altLang="zh-TW" sz="2000" dirty="0"/>
              <a:t>and should be placed at the beginning of any flow table. Therefore, </a:t>
            </a:r>
            <a:r>
              <a:rPr lang="en-US" altLang="zh-TW" sz="2000" dirty="0">
                <a:solidFill>
                  <a:srgbClr val="FF0000"/>
                </a:solidFill>
              </a:rPr>
              <a:t>we expect the switch to promote the rules with more exact-match structure.</a:t>
            </a:r>
            <a:endParaRPr lang="en-US" altLang="zh-TW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TW" sz="20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744126"/>
              </p:ext>
            </p:extLst>
          </p:nvPr>
        </p:nvGraphicFramePr>
        <p:xfrm>
          <a:off x="575556" y="2751137"/>
          <a:ext cx="239992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Hard</a:t>
                      </a:r>
                      <a:r>
                        <a:rPr lang="en-US" altLang="zh-TW" baseline="0" dirty="0" smtClean="0"/>
                        <a:t>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259004"/>
              </p:ext>
            </p:extLst>
          </p:nvPr>
        </p:nvGraphicFramePr>
        <p:xfrm>
          <a:off x="3316914" y="3646827"/>
          <a:ext cx="23999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Software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Iperf</a:t>
                      </a:r>
                      <a:r>
                        <a:rPr lang="en-US" altLang="zh-TW" baseline="0" dirty="0" smtClean="0"/>
                        <a:t>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13942"/>
                  </a:ext>
                </a:extLst>
              </a:tr>
            </a:tbl>
          </a:graphicData>
        </a:graphic>
      </p:graphicFrame>
      <p:sp>
        <p:nvSpPr>
          <p:cNvPr id="10" name="內容版面配置區 6"/>
          <p:cNvSpPr txBox="1">
            <a:spLocks/>
          </p:cNvSpPr>
          <p:nvPr/>
        </p:nvSpPr>
        <p:spPr bwMode="auto">
          <a:xfrm>
            <a:off x="2989606" y="3124801"/>
            <a:ext cx="4392488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/>
              <a:t>← </a:t>
            </a:r>
            <a:r>
              <a:rPr lang="en-US" altLang="zh-TW" sz="2000" kern="0" dirty="0" smtClean="0"/>
              <a:t>The </a:t>
            </a:r>
            <a:r>
              <a:rPr lang="en-US" altLang="zh-TW" sz="2000" kern="0" dirty="0"/>
              <a:t>timeout </a:t>
            </a:r>
            <a:r>
              <a:rPr lang="en-US" altLang="zh-TW" sz="2000" kern="0" dirty="0" smtClean="0"/>
              <a:t>of dummy rule set </a:t>
            </a:r>
            <a:r>
              <a:rPr lang="en-US" altLang="zh-TW" sz="2000" kern="0" dirty="0"/>
              <a:t>to 30s</a:t>
            </a:r>
          </a:p>
        </p:txBody>
      </p:sp>
      <p:sp>
        <p:nvSpPr>
          <p:cNvPr id="11" name="內容版面配置區 6"/>
          <p:cNvSpPr txBox="1">
            <a:spLocks/>
          </p:cNvSpPr>
          <p:nvPr/>
        </p:nvSpPr>
        <p:spPr bwMode="auto">
          <a:xfrm>
            <a:off x="5787480" y="3946518"/>
            <a:ext cx="2484276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TW" sz="2000" kern="0" dirty="0" smtClean="0"/>
              <a:t>← </a:t>
            </a:r>
            <a:r>
              <a:rPr lang="en-US" altLang="zh-TW" sz="2000" kern="0" dirty="0" err="1" smtClean="0"/>
              <a:t>iperf</a:t>
            </a:r>
            <a:r>
              <a:rPr lang="en-US" altLang="zh-TW" sz="2000" kern="0" dirty="0" smtClean="0"/>
              <a:t> traffic match</a:t>
            </a:r>
            <a:endParaRPr lang="en-US" altLang="zh-TW" sz="2000" kern="0" dirty="0"/>
          </a:p>
        </p:txBody>
      </p:sp>
    </p:spTree>
    <p:extLst>
      <p:ext uri="{BB962C8B-B14F-4D97-AF65-F5344CB8AC3E}">
        <p14:creationId xmlns:p14="http://schemas.microsoft.com/office/powerpoint/2010/main" val="1310623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84886"/>
              </p:ext>
            </p:extLst>
          </p:nvPr>
        </p:nvGraphicFramePr>
        <p:xfrm>
          <a:off x="862024" y="1484784"/>
          <a:ext cx="239992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Hard</a:t>
                      </a:r>
                      <a:r>
                        <a:rPr lang="en-US" altLang="zh-TW" baseline="0" dirty="0" smtClean="0"/>
                        <a:t>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780910"/>
              </p:ext>
            </p:extLst>
          </p:nvPr>
        </p:nvGraphicFramePr>
        <p:xfrm>
          <a:off x="2664673" y="3789040"/>
          <a:ext cx="23999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Software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Iperf</a:t>
                      </a:r>
                      <a:r>
                        <a:rPr lang="en-US" altLang="zh-TW" baseline="0" dirty="0" smtClean="0"/>
                        <a:t>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Dummy rule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13942"/>
                  </a:ext>
                </a:extLst>
              </a:tr>
            </a:tbl>
          </a:graphicData>
        </a:graphic>
      </p:graphicFrame>
      <p:sp>
        <p:nvSpPr>
          <p:cNvPr id="12" name="內容版面配置區 6"/>
          <p:cNvSpPr txBox="1">
            <a:spLocks/>
          </p:cNvSpPr>
          <p:nvPr/>
        </p:nvSpPr>
        <p:spPr bwMode="auto">
          <a:xfrm>
            <a:off x="3271337" y="1858359"/>
            <a:ext cx="2849430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TW" sz="2000" kern="0" dirty="0" smtClean="0"/>
              <a:t>←remove dummy rule</a:t>
            </a:r>
            <a:endParaRPr lang="en-US" altLang="zh-TW" sz="2000" kern="0" dirty="0"/>
          </a:p>
        </p:txBody>
      </p:sp>
      <p:sp>
        <p:nvSpPr>
          <p:cNvPr id="13" name="內容版面配置區 6"/>
          <p:cNvSpPr txBox="1">
            <a:spLocks/>
          </p:cNvSpPr>
          <p:nvPr/>
        </p:nvSpPr>
        <p:spPr bwMode="auto">
          <a:xfrm>
            <a:off x="5081390" y="4482853"/>
            <a:ext cx="2849430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TW" sz="2000" kern="0" dirty="0" smtClean="0"/>
              <a:t>←remove dummy rule</a:t>
            </a:r>
            <a:endParaRPr lang="en-US" altLang="zh-TW" sz="2000" kern="0" dirty="0"/>
          </a:p>
        </p:txBody>
      </p:sp>
    </p:spTree>
    <p:extLst>
      <p:ext uri="{BB962C8B-B14F-4D97-AF65-F5344CB8AC3E}">
        <p14:creationId xmlns:p14="http://schemas.microsoft.com/office/powerpoint/2010/main" val="2143957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23</a:t>
            </a:fld>
            <a:endParaRPr lang="en-US" altLang="zh-TW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2862"/>
              </p:ext>
            </p:extLst>
          </p:nvPr>
        </p:nvGraphicFramePr>
        <p:xfrm>
          <a:off x="862024" y="1484784"/>
          <a:ext cx="239992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Hard</a:t>
                      </a:r>
                      <a:r>
                        <a:rPr lang="en-US" altLang="zh-TW" baseline="0" dirty="0" smtClean="0"/>
                        <a:t>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Iperf</a:t>
                      </a:r>
                      <a:r>
                        <a:rPr lang="en-US" altLang="zh-TW" baseline="0" dirty="0" smtClean="0"/>
                        <a:t>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60637"/>
              </p:ext>
            </p:extLst>
          </p:nvPr>
        </p:nvGraphicFramePr>
        <p:xfrm>
          <a:off x="2664673" y="3789040"/>
          <a:ext cx="23999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Software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Dummy rule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/>
                        <a:t>Dummy rule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13942"/>
                  </a:ext>
                </a:extLst>
              </a:tr>
            </a:tbl>
          </a:graphicData>
        </a:graphic>
      </p:graphicFrame>
      <p:sp>
        <p:nvSpPr>
          <p:cNvPr id="14" name="內容版面配置區 6"/>
          <p:cNvSpPr txBox="1">
            <a:spLocks/>
          </p:cNvSpPr>
          <p:nvPr/>
        </p:nvSpPr>
        <p:spPr bwMode="auto">
          <a:xfrm>
            <a:off x="3261952" y="1808820"/>
            <a:ext cx="2849430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TW" sz="2000" kern="0" dirty="0" smtClean="0"/>
              <a:t>←</a:t>
            </a:r>
            <a:r>
              <a:rPr lang="zh-TW" altLang="en-US" sz="2000" kern="0" dirty="0" smtClean="0"/>
              <a:t> </a:t>
            </a:r>
            <a:r>
              <a:rPr lang="en-US" altLang="zh-TW" sz="2000" kern="0" dirty="0" smtClean="0"/>
              <a:t>promote dummy rule</a:t>
            </a:r>
            <a:endParaRPr lang="en-US" altLang="zh-TW" sz="2000" kern="0" dirty="0"/>
          </a:p>
        </p:txBody>
      </p:sp>
    </p:spTree>
    <p:extLst>
      <p:ext uri="{BB962C8B-B14F-4D97-AF65-F5344CB8AC3E}">
        <p14:creationId xmlns:p14="http://schemas.microsoft.com/office/powerpoint/2010/main" val="23457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24</a:t>
            </a:fld>
            <a:endParaRPr lang="en-US" altLang="zh-TW"/>
          </a:p>
        </p:txBody>
      </p:sp>
      <p:sp>
        <p:nvSpPr>
          <p:cNvPr id="8" name="內容版面配置區 6"/>
          <p:cNvSpPr txBox="1">
            <a:spLocks/>
          </p:cNvSpPr>
          <p:nvPr/>
        </p:nvSpPr>
        <p:spPr bwMode="auto">
          <a:xfrm>
            <a:off x="3266245" y="1772816"/>
            <a:ext cx="2484276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kumimoji="1" sz="3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kumimoji="1"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kumimoji="1"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altLang="zh-TW" sz="2000" kern="0" dirty="0" smtClean="0"/>
              <a:t>← </a:t>
            </a:r>
            <a:r>
              <a:rPr lang="en-US" altLang="zh-TW" sz="2000" kern="0" dirty="0" err="1" smtClean="0"/>
              <a:t>iperf</a:t>
            </a:r>
            <a:r>
              <a:rPr lang="en-US" altLang="zh-TW" sz="2000" kern="0" dirty="0" smtClean="0"/>
              <a:t> traffic match</a:t>
            </a:r>
            <a:endParaRPr lang="en-US" altLang="zh-TW" sz="2000" kern="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89942"/>
              </p:ext>
            </p:extLst>
          </p:nvPr>
        </p:nvGraphicFramePr>
        <p:xfrm>
          <a:off x="862024" y="1484784"/>
          <a:ext cx="239992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Hard</a:t>
                      </a:r>
                      <a:r>
                        <a:rPr lang="en-US" altLang="zh-TW" baseline="0" dirty="0" smtClean="0"/>
                        <a:t>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err="1" smtClean="0"/>
                        <a:t>Iperf</a:t>
                      </a:r>
                      <a:r>
                        <a:rPr lang="en-US" altLang="zh-TW" baseline="0" dirty="0" smtClean="0"/>
                        <a:t> rule</a:t>
                      </a: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151407"/>
              </p:ext>
            </p:extLst>
          </p:nvPr>
        </p:nvGraphicFramePr>
        <p:xfrm>
          <a:off x="2664673" y="3789040"/>
          <a:ext cx="23999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9928">
                  <a:extLst>
                    <a:ext uri="{9D8B030D-6E8A-4147-A177-3AD203B41FA5}">
                      <a16:colId xmlns:a16="http://schemas.microsoft.com/office/drawing/2014/main" val="3283999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Software table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6034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3946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9304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5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8354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513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617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25</a:t>
            </a:fld>
            <a:endParaRPr lang="en-US" altLang="zh-TW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4" y="1376771"/>
            <a:ext cx="7488832" cy="544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268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26</a:t>
            </a:fld>
            <a:endParaRPr lang="en-US" altLang="zh-TW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63588" y="1376772"/>
            <a:ext cx="7558608" cy="538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667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Rule Promotion Engine Behavior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27</a:t>
            </a:fld>
            <a:endParaRPr lang="en-US" altLang="zh-TW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87624" y="1340768"/>
            <a:ext cx="6960007" cy="550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855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3600" b="1" dirty="0"/>
              <a:t>Hardware and Software Flow Tables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The rules saved in the switch can be </a:t>
            </a:r>
            <a:r>
              <a:rPr lang="en-US" altLang="zh-TW" sz="2000" dirty="0">
                <a:solidFill>
                  <a:srgbClr val="FF0000"/>
                </a:solidFill>
              </a:rPr>
              <a:t>exact-match</a:t>
            </a:r>
            <a:r>
              <a:rPr lang="en-US" altLang="zh-TW" sz="2000" dirty="0"/>
              <a:t> (all match </a:t>
            </a:r>
            <a:r>
              <a:rPr lang="en-US" altLang="zh-TW" sz="2000" dirty="0" smtClean="0"/>
              <a:t>fields </a:t>
            </a:r>
            <a:r>
              <a:rPr lang="en-US" altLang="zh-TW" sz="2000" dirty="0"/>
              <a:t>are </a:t>
            </a:r>
            <a:r>
              <a:rPr lang="en-US" altLang="zh-TW" sz="2000" dirty="0" smtClean="0"/>
              <a:t>specified</a:t>
            </a:r>
            <a:r>
              <a:rPr lang="en-US" altLang="zh-TW" sz="2000" dirty="0"/>
              <a:t>) or </a:t>
            </a:r>
            <a:r>
              <a:rPr lang="en-US" altLang="zh-TW" sz="2000" dirty="0">
                <a:solidFill>
                  <a:srgbClr val="FF0000"/>
                </a:solidFill>
              </a:rPr>
              <a:t>wildcard-match</a:t>
            </a:r>
            <a:r>
              <a:rPr lang="en-US" altLang="zh-TW" sz="2000" dirty="0"/>
              <a:t> (some </a:t>
            </a:r>
            <a:r>
              <a:rPr lang="en-US" altLang="zh-TW" sz="2000" dirty="0" err="1"/>
              <a:t>elds</a:t>
            </a:r>
            <a:r>
              <a:rPr lang="en-US" altLang="zh-TW" sz="2000" dirty="0"/>
              <a:t> have a value any). </a:t>
            </a:r>
            <a:r>
              <a:rPr lang="en-US" altLang="zh-TW" sz="2000" dirty="0" smtClean="0">
                <a:solidFill>
                  <a:srgbClr val="FF0000"/>
                </a:solidFill>
              </a:rPr>
              <a:t>Exact </a:t>
            </a:r>
            <a:r>
              <a:rPr lang="en-US" altLang="zh-TW" sz="2000" dirty="0">
                <a:solidFill>
                  <a:srgbClr val="FF0000"/>
                </a:solidFill>
              </a:rPr>
              <a:t>match rules are stored in BCAM memory</a:t>
            </a:r>
            <a:r>
              <a:rPr lang="en-US" altLang="zh-TW" sz="2000" dirty="0"/>
              <a:t> (binary content-addressable memory). </a:t>
            </a:r>
            <a:r>
              <a:rPr lang="en-US" altLang="zh-TW" sz="2000" dirty="0">
                <a:solidFill>
                  <a:srgbClr val="FF0000"/>
                </a:solidFill>
              </a:rPr>
              <a:t>The </a:t>
            </a:r>
            <a:r>
              <a:rPr lang="en-US" altLang="zh-TW" sz="2000" dirty="0" smtClean="0">
                <a:solidFill>
                  <a:srgbClr val="FF0000"/>
                </a:solidFill>
              </a:rPr>
              <a:t>wildcard </a:t>
            </a:r>
            <a:r>
              <a:rPr lang="en-US" altLang="zh-TW" sz="2000" dirty="0">
                <a:solidFill>
                  <a:srgbClr val="FF0000"/>
                </a:solidFill>
              </a:rPr>
              <a:t>rules are saved in the TCAM </a:t>
            </a:r>
            <a:r>
              <a:rPr lang="en-US" altLang="zh-TW" sz="2000" dirty="0"/>
              <a:t>(ternary content-address- able memory) that allows each cell to have three states: 1, 0, and </a:t>
            </a:r>
            <a:r>
              <a:rPr lang="en-US" altLang="zh-TW" sz="2000" dirty="0" smtClean="0"/>
              <a:t>*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The rules that </a:t>
            </a:r>
            <a:r>
              <a:rPr lang="en-US" altLang="zh-TW" sz="2000" dirty="0">
                <a:solidFill>
                  <a:srgbClr val="FF0000"/>
                </a:solidFill>
              </a:rPr>
              <a:t>do not </a:t>
            </a:r>
            <a:r>
              <a:rPr lang="en-US" altLang="zh-TW" sz="2000" dirty="0" smtClean="0">
                <a:solidFill>
                  <a:srgbClr val="FF0000"/>
                </a:solidFill>
              </a:rPr>
              <a:t>fit </a:t>
            </a:r>
            <a:r>
              <a:rPr lang="en-US" altLang="zh-TW" sz="2000" dirty="0">
                <a:solidFill>
                  <a:srgbClr val="FF0000"/>
                </a:solidFill>
              </a:rPr>
              <a:t>to </a:t>
            </a:r>
            <a:r>
              <a:rPr lang="en-US" altLang="zh-TW" sz="2000" dirty="0"/>
              <a:t>the hardware </a:t>
            </a:r>
            <a:r>
              <a:rPr lang="en-US" altLang="zh-TW" sz="2000" dirty="0" smtClean="0"/>
              <a:t>flow </a:t>
            </a:r>
            <a:r>
              <a:rPr lang="en-US" altLang="zh-TW" sz="2000" dirty="0"/>
              <a:t>tables (either in BCAM or TCAM mem- </a:t>
            </a:r>
            <a:r>
              <a:rPr lang="en-US" altLang="zh-TW" sz="2000" dirty="0" err="1"/>
              <a:t>ory</a:t>
            </a:r>
            <a:r>
              <a:rPr lang="en-US" altLang="zh-TW" sz="2000" dirty="0"/>
              <a:t>) are placed in the switch </a:t>
            </a:r>
            <a:r>
              <a:rPr lang="en-US" altLang="zh-TW" sz="2000" dirty="0" smtClean="0">
                <a:solidFill>
                  <a:srgbClr val="FF0000"/>
                </a:solidFill>
              </a:rPr>
              <a:t>SDRAM so </a:t>
            </a:r>
            <a:r>
              <a:rPr lang="en-US" altLang="zh-TW" sz="2000" dirty="0">
                <a:solidFill>
                  <a:srgbClr val="FF0000"/>
                </a:solidFill>
              </a:rPr>
              <a:t>called software </a:t>
            </a:r>
            <a:r>
              <a:rPr lang="en-US" altLang="zh-TW" sz="2000" dirty="0" smtClean="0">
                <a:solidFill>
                  <a:srgbClr val="FF0000"/>
                </a:solidFill>
              </a:rPr>
              <a:t>flow </a:t>
            </a:r>
            <a:r>
              <a:rPr lang="en-US" altLang="zh-TW" sz="2000" dirty="0">
                <a:solidFill>
                  <a:srgbClr val="FF0000"/>
                </a:solidFill>
              </a:rPr>
              <a:t>table</a:t>
            </a:r>
            <a:r>
              <a:rPr lang="en-US" altLang="zh-TW" sz="2000" dirty="0"/>
              <a:t>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0649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3600" b="1" dirty="0"/>
              <a:t>Reactive and Proactive Rule Insertion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If an arriving packet </a:t>
            </a:r>
            <a:r>
              <a:rPr lang="en-US" altLang="zh-TW" sz="2000" dirty="0">
                <a:solidFill>
                  <a:srgbClr val="FF0000"/>
                </a:solidFill>
              </a:rPr>
              <a:t>cannot be matched against any rule</a:t>
            </a:r>
            <a:r>
              <a:rPr lang="en-US" altLang="zh-TW" sz="2000" dirty="0"/>
              <a:t>, the switch forwards the packet to the controller that reacts </a:t>
            </a:r>
            <a:r>
              <a:rPr lang="en-US" altLang="zh-TW" sz="2000" dirty="0">
                <a:solidFill>
                  <a:srgbClr val="FF0000"/>
                </a:solidFill>
              </a:rPr>
              <a:t>with inserting new rules</a:t>
            </a:r>
            <a:r>
              <a:rPr lang="en-US" altLang="zh-TW" sz="2000" dirty="0"/>
              <a:t>. We call this a </a:t>
            </a:r>
            <a:r>
              <a:rPr lang="en-US" altLang="zh-TW" sz="2000" dirty="0">
                <a:solidFill>
                  <a:srgbClr val="FF0000"/>
                </a:solidFill>
              </a:rPr>
              <a:t>reactive rule </a:t>
            </a:r>
            <a:r>
              <a:rPr lang="en-US" altLang="zh-TW" sz="2000" dirty="0" smtClean="0"/>
              <a:t>insertion.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In contrast, </a:t>
            </a:r>
            <a:r>
              <a:rPr lang="en-US" altLang="zh-TW" sz="2000" dirty="0">
                <a:solidFill>
                  <a:srgbClr val="FF0000"/>
                </a:solidFill>
              </a:rPr>
              <a:t>proactive rule </a:t>
            </a:r>
            <a:r>
              <a:rPr lang="en-US" altLang="zh-TW" sz="2000" dirty="0"/>
              <a:t>insertion implies that the switches are </a:t>
            </a:r>
            <a:r>
              <a:rPr lang="en-US" altLang="zh-TW" sz="2000" dirty="0" smtClean="0">
                <a:solidFill>
                  <a:srgbClr val="FF0000"/>
                </a:solidFill>
              </a:rPr>
              <a:t>preconfigured </a:t>
            </a:r>
            <a:r>
              <a:rPr lang="en-US" altLang="zh-TW" sz="2000" dirty="0">
                <a:solidFill>
                  <a:srgbClr val="FF0000"/>
                </a:solidFill>
              </a:rPr>
              <a:t>with the rules to handle all </a:t>
            </a:r>
            <a:r>
              <a:rPr lang="en-US" altLang="zh-TW" sz="2000" dirty="0" smtClean="0">
                <a:solidFill>
                  <a:srgbClr val="FF0000"/>
                </a:solidFill>
              </a:rPr>
              <a:t>flows </a:t>
            </a:r>
            <a:r>
              <a:rPr lang="en-US" altLang="zh-TW" sz="2000" dirty="0">
                <a:solidFill>
                  <a:srgbClr val="FF0000"/>
                </a:solidFill>
              </a:rPr>
              <a:t>without </a:t>
            </a:r>
            <a:r>
              <a:rPr lang="en-US" altLang="zh-TW" sz="2000" dirty="0" smtClean="0">
                <a:solidFill>
                  <a:srgbClr val="FF0000"/>
                </a:solidFill>
              </a:rPr>
              <a:t>reactive </a:t>
            </a:r>
            <a:r>
              <a:rPr lang="en-US" altLang="zh-TW" sz="2000" dirty="0" smtClean="0"/>
              <a:t>interaction </a:t>
            </a:r>
            <a:r>
              <a:rPr lang="en-US" altLang="zh-TW" sz="2000" dirty="0"/>
              <a:t>with the </a:t>
            </a:r>
            <a:r>
              <a:rPr lang="en-US" altLang="zh-TW" sz="2000" dirty="0" smtClean="0"/>
              <a:t>controller.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The </a:t>
            </a:r>
            <a:r>
              <a:rPr lang="en-US" altLang="zh-TW" sz="2000" dirty="0">
                <a:solidFill>
                  <a:srgbClr val="FF0000"/>
                </a:solidFill>
              </a:rPr>
              <a:t>proactive rule insertion </a:t>
            </a:r>
            <a:r>
              <a:rPr lang="en-US" altLang="zh-TW" sz="2000" dirty="0" smtClean="0">
                <a:solidFill>
                  <a:srgbClr val="FF0000"/>
                </a:solidFill>
              </a:rPr>
              <a:t>fits </a:t>
            </a:r>
            <a:r>
              <a:rPr lang="en-US" altLang="zh-TW" sz="2000" dirty="0">
                <a:solidFill>
                  <a:srgbClr val="FF0000"/>
                </a:solidFill>
              </a:rPr>
              <a:t>better large scale data center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scenarios </a:t>
            </a:r>
            <a:r>
              <a:rPr lang="en-US" altLang="zh-TW" sz="2000" dirty="0"/>
              <a:t>where the paths usually stay constant, whereas the </a:t>
            </a:r>
            <a:r>
              <a:rPr lang="en-US" altLang="zh-TW" sz="2000" dirty="0" smtClean="0">
                <a:solidFill>
                  <a:srgbClr val="FF0000"/>
                </a:solidFill>
              </a:rPr>
              <a:t>reactive rule insertion fits better smaller but highly dynamic networks</a:t>
            </a:r>
            <a:r>
              <a:rPr lang="en-US" altLang="zh-TW" sz="2000" dirty="0" smtClean="0"/>
              <a:t> (</a:t>
            </a:r>
            <a:r>
              <a:rPr lang="en-US" altLang="zh-TW" sz="2000" dirty="0"/>
              <a:t>e.g., access networks or sensor </a:t>
            </a:r>
            <a:r>
              <a:rPr lang="en-US" altLang="zh-TW" sz="2000" dirty="0" smtClean="0"/>
              <a:t>networks [14]).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64147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SWITCHES UNDER TEST AND </a:t>
            </a:r>
            <a:r>
              <a:rPr lang="en-US" altLang="zh-TW" sz="2800" b="1" dirty="0" smtClean="0"/>
              <a:t>EXPERIMENTAL </a:t>
            </a:r>
            <a:r>
              <a:rPr lang="en-US" altLang="zh-TW" sz="2800" b="1" dirty="0"/>
              <a:t>ENVIRONMENT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In this paper, our ultimate goal is to </a:t>
            </a:r>
            <a:r>
              <a:rPr lang="en-US" altLang="zh-TW" sz="2000" dirty="0">
                <a:solidFill>
                  <a:srgbClr val="FF0000"/>
                </a:solidFill>
              </a:rPr>
              <a:t>investigate the behavior of hardware </a:t>
            </a:r>
            <a:r>
              <a:rPr lang="en-US" altLang="zh-TW" sz="2000" dirty="0" err="1">
                <a:solidFill>
                  <a:srgbClr val="FF0000"/>
                </a:solidFill>
              </a:rPr>
              <a:t>OpenFlow</a:t>
            </a:r>
            <a:r>
              <a:rPr lang="en-US" altLang="zh-TW" sz="2000" dirty="0">
                <a:solidFill>
                  <a:srgbClr val="FF0000"/>
                </a:solidFill>
              </a:rPr>
              <a:t> switches in various </a:t>
            </a:r>
            <a:r>
              <a:rPr lang="en-US" altLang="zh-TW" sz="2000" dirty="0" smtClean="0">
                <a:solidFill>
                  <a:srgbClr val="FF0000"/>
                </a:solidFill>
              </a:rPr>
              <a:t>configurations.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Table </a:t>
            </a:r>
            <a:r>
              <a:rPr lang="en-US" altLang="zh-TW" sz="2000" dirty="0"/>
              <a:t>1: Switches under test: models and switching performance in native non-SDN mode (source: vendor data sheet).</a:t>
            </a:r>
            <a:endParaRPr lang="zh-TW" altLang="en-US" sz="20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374169"/>
              </p:ext>
            </p:extLst>
          </p:nvPr>
        </p:nvGraphicFramePr>
        <p:xfrm>
          <a:off x="415634" y="2204864"/>
          <a:ext cx="8388932" cy="320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7233">
                  <a:extLst>
                    <a:ext uri="{9D8B030D-6E8A-4147-A177-3AD203B41FA5}">
                      <a16:colId xmlns:a16="http://schemas.microsoft.com/office/drawing/2014/main" val="863766466"/>
                    </a:ext>
                  </a:extLst>
                </a:gridCol>
                <a:gridCol w="1899211">
                  <a:extLst>
                    <a:ext uri="{9D8B030D-6E8A-4147-A177-3AD203B41FA5}">
                      <a16:colId xmlns:a16="http://schemas.microsoft.com/office/drawing/2014/main" val="1348383686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92258392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5292645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Switch Model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Firmware Version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Switching Capacity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Switching Throughput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32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mtClean="0"/>
                        <a:t>HP 2920-24G (J9726A)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W B.15.12.0015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92.2 M </a:t>
                      </a:r>
                      <a:r>
                        <a:rPr lang="en-US" altLang="zh-TW" dirty="0" err="1" smtClean="0"/>
                        <a:t>pps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128.0 </a:t>
                      </a:r>
                      <a:r>
                        <a:rPr lang="en-US" altLang="zh-TW" dirty="0" err="1" smtClean="0"/>
                        <a:t>Gbps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953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HP 3500yl-24G (J8692A)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K.15.17.0007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75.7 M </a:t>
                      </a:r>
                      <a:r>
                        <a:rPr lang="en-US" altLang="zh-TW" dirty="0" err="1" smtClean="0"/>
                        <a:t>pps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101.8 </a:t>
                      </a:r>
                      <a:r>
                        <a:rPr lang="en-US" altLang="zh-TW" dirty="0" err="1" smtClean="0"/>
                        <a:t>Gbps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34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HPE FF 5700-32XGT-8XG-2QSFP+ (JG898A)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2422P01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714.2 M </a:t>
                      </a:r>
                      <a:r>
                        <a:rPr lang="en-US" altLang="zh-TW" dirty="0" err="1" smtClean="0"/>
                        <a:t>pps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960.0 </a:t>
                      </a:r>
                      <a:r>
                        <a:rPr lang="en-US" altLang="zh-TW" dirty="0" err="1" smtClean="0"/>
                        <a:t>Gbps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38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HPE 5130-24G-4SFP+ EI (JG932A)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3111P03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96.0 M </a:t>
                      </a:r>
                      <a:r>
                        <a:rPr lang="en-US" altLang="zh-TW" dirty="0" err="1" smtClean="0"/>
                        <a:t>pps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128.0 </a:t>
                      </a:r>
                      <a:r>
                        <a:rPr lang="en-US" altLang="zh-TW" dirty="0" err="1" smtClean="0"/>
                        <a:t>Gbps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0074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43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3600" b="1" dirty="0"/>
              <a:t>Experimental Testbed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3548" y="1484784"/>
            <a:ext cx="8252553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332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3600" b="1" dirty="0"/>
              <a:t>Hardware Flow Table Capacities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/>
              <a:t>In order to </a:t>
            </a:r>
            <a:r>
              <a:rPr lang="en-US" altLang="zh-TW" sz="2000" dirty="0">
                <a:solidFill>
                  <a:srgbClr val="FF0000"/>
                </a:solidFill>
              </a:rPr>
              <a:t>measure maximal number of supported rules </a:t>
            </a:r>
            <a:r>
              <a:rPr lang="en-US" altLang="zh-TW" sz="2000" dirty="0"/>
              <a:t>by a flow table we used standard </a:t>
            </a:r>
            <a:r>
              <a:rPr lang="en-US" altLang="zh-TW" sz="2000" dirty="0">
                <a:solidFill>
                  <a:srgbClr val="FF0000"/>
                </a:solidFill>
              </a:rPr>
              <a:t>12 tuple matching structure </a:t>
            </a:r>
            <a:r>
              <a:rPr lang="en-US" altLang="zh-TW" sz="2000" dirty="0"/>
              <a:t>with output to port action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Then, we restart the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 instance at the switch to </a:t>
            </a:r>
            <a:r>
              <a:rPr lang="en-US" altLang="zh-TW" sz="2000" dirty="0">
                <a:solidFill>
                  <a:srgbClr val="FF0000"/>
                </a:solidFill>
              </a:rPr>
              <a:t>clear all flow tables </a:t>
            </a:r>
            <a:r>
              <a:rPr lang="en-US" altLang="zh-TW" sz="2000" dirty="0"/>
              <a:t>and assure identical initial settings before every measurement. We </a:t>
            </a:r>
            <a:r>
              <a:rPr lang="en-US" altLang="zh-TW" sz="2000" dirty="0">
                <a:solidFill>
                  <a:srgbClr val="FF0000"/>
                </a:solidFill>
              </a:rPr>
              <a:t>use the direct </a:t>
            </a:r>
            <a:r>
              <a:rPr lang="en-US" altLang="zh-TW" sz="2000" dirty="0" err="1">
                <a:solidFill>
                  <a:srgbClr val="FF0000"/>
                </a:solidFill>
              </a:rPr>
              <a:t>ssh</a:t>
            </a:r>
            <a:r>
              <a:rPr lang="en-US" altLang="zh-TW" sz="2000" dirty="0">
                <a:solidFill>
                  <a:srgbClr val="FF0000"/>
                </a:solidFill>
              </a:rPr>
              <a:t> connection to the switch </a:t>
            </a:r>
            <a:r>
              <a:rPr lang="en-US" altLang="zh-TW" sz="2000" dirty="0"/>
              <a:t>operating system to assure its clean state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/>
              <a:t>Since </a:t>
            </a:r>
            <a:r>
              <a:rPr lang="en-US" altLang="zh-TW" sz="2000" dirty="0"/>
              <a:t>the flow table contains rules that controller installs by default (e.g., redirecting packet to controller or to the software table), we </a:t>
            </a:r>
            <a:r>
              <a:rPr lang="en-US" altLang="zh-TW" sz="2000" dirty="0">
                <a:solidFill>
                  <a:srgbClr val="FF0000"/>
                </a:solidFill>
              </a:rPr>
              <a:t>pull the rules number and store this number as a reference.</a:t>
            </a:r>
            <a:r>
              <a:rPr lang="en-US" altLang="zh-TW" sz="2000" dirty="0"/>
              <a:t> Next, we insert one rule and pull the rules number to verify if the rule was inserted properly. If </a:t>
            </a:r>
            <a:r>
              <a:rPr lang="en-US" altLang="zh-TW" sz="2000" dirty="0">
                <a:solidFill>
                  <a:srgbClr val="FF0000"/>
                </a:solidFill>
              </a:rPr>
              <a:t>the rule counter does not change then the table is full.</a:t>
            </a:r>
            <a:r>
              <a:rPr lang="en-US" altLang="zh-TW" sz="2000" dirty="0"/>
              <a:t> We report the table capacity for the given rule structure.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07586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3600" b="1" dirty="0"/>
              <a:t>Capacities of Hardware Flow Tables</a:t>
            </a:r>
            <a:endParaRPr lang="zh-TW" altLang="en-US" sz="36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7504" y="1520788"/>
            <a:ext cx="9091715" cy="522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03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8130480" cy="592138"/>
          </a:xfrm>
        </p:spPr>
        <p:txBody>
          <a:bodyPr/>
          <a:lstStyle/>
          <a:p>
            <a:r>
              <a:rPr lang="en-US" altLang="zh-TW" sz="2800" b="1" dirty="0"/>
              <a:t>Sharing Hardware Resources in Hybrid Switches</a:t>
            </a:r>
            <a:endParaRPr lang="zh-TW" altLang="en-US" sz="2800" b="1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National Cheng Kung University </a:t>
            </a:r>
            <a:r>
              <a:rPr lang="en-US" altLang="zh-TW" dirty="0" err="1"/>
              <a:t>CSIE</a:t>
            </a:r>
            <a:r>
              <a:rPr lang="en-US" altLang="zh-TW" dirty="0"/>
              <a:t> Computer &amp; Internet Architecture Lab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000" dirty="0" smtClean="0"/>
              <a:t>Both </a:t>
            </a:r>
            <a:r>
              <a:rPr lang="en-US" altLang="zh-TW" sz="2000" dirty="0" err="1"/>
              <a:t>ProVision</a:t>
            </a:r>
            <a:r>
              <a:rPr lang="en-US" altLang="zh-TW" sz="2000" dirty="0"/>
              <a:t> </a:t>
            </a:r>
            <a:r>
              <a:rPr lang="en-US" altLang="zh-TW" sz="2000" dirty="0" smtClean="0"/>
              <a:t>switches </a:t>
            </a:r>
            <a:r>
              <a:rPr lang="en-US" altLang="zh-TW" sz="2000" dirty="0"/>
              <a:t>(i.e., 2920 and 3500yl) are hybrid and can process packets </a:t>
            </a:r>
            <a:r>
              <a:rPr lang="en-US" altLang="zh-TW" sz="2000" dirty="0">
                <a:solidFill>
                  <a:srgbClr val="FF0000"/>
                </a:solidFill>
              </a:rPr>
              <a:t>using </a:t>
            </a:r>
            <a:r>
              <a:rPr lang="en-US" altLang="zh-TW" sz="2000" dirty="0" err="1">
                <a:solidFill>
                  <a:srgbClr val="FF0000"/>
                </a:solidFill>
              </a:rPr>
              <a:t>OpenFlow</a:t>
            </a:r>
            <a:r>
              <a:rPr lang="en-US" altLang="zh-TW" sz="2000" dirty="0">
                <a:solidFill>
                  <a:srgbClr val="FF0000"/>
                </a:solidFill>
              </a:rPr>
              <a:t> and non-</a:t>
            </a:r>
            <a:r>
              <a:rPr lang="en-US" altLang="zh-TW" sz="2000" dirty="0" err="1">
                <a:solidFill>
                  <a:srgbClr val="FF0000"/>
                </a:solidFill>
              </a:rPr>
              <a:t>OpenFlow</a:t>
            </a:r>
            <a:r>
              <a:rPr lang="en-US" altLang="zh-TW" sz="2000" dirty="0">
                <a:solidFill>
                  <a:srgbClr val="FF0000"/>
                </a:solidFill>
              </a:rPr>
              <a:t> pipelines simultaneously</a:t>
            </a:r>
            <a:r>
              <a:rPr lang="en-US" altLang="zh-TW" sz="2000" dirty="0" smtClean="0"/>
              <a:t>.</a:t>
            </a:r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/>
              <a:t>The switch summary reported by the HP SDN VAN Controller contains </a:t>
            </a:r>
            <a:r>
              <a:rPr lang="en-US" altLang="zh-TW" sz="2000" dirty="0">
                <a:solidFill>
                  <a:srgbClr val="FF0000"/>
                </a:solidFill>
              </a:rPr>
              <a:t>an</a:t>
            </a:r>
            <a:r>
              <a:rPr lang="en-US" altLang="zh-TW" sz="2000" dirty="0"/>
              <a:t> </a:t>
            </a:r>
            <a:r>
              <a:rPr lang="en-US" altLang="zh-TW" sz="2000" dirty="0">
                <a:solidFill>
                  <a:srgbClr val="FF0000"/>
                </a:solidFill>
              </a:rPr>
              <a:t>option hybrid mode</a:t>
            </a:r>
            <a:r>
              <a:rPr lang="en-US" altLang="zh-TW" sz="2000" dirty="0"/>
              <a:t>. 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</a:rPr>
              <a:t>If </a:t>
            </a:r>
            <a:r>
              <a:rPr lang="en-US" altLang="zh-TW" sz="2000" dirty="0">
                <a:solidFill>
                  <a:srgbClr val="FF0000"/>
                </a:solidFill>
              </a:rPr>
              <a:t>it is enabled, then the controller inserts an extra rule in the last table of the pipeline</a:t>
            </a:r>
            <a:r>
              <a:rPr lang="en-US" altLang="zh-TW" sz="2000" dirty="0"/>
              <a:t>—so</a:t>
            </a:r>
            <a:r>
              <a:rPr lang="en-US" altLang="zh-TW" sz="2000" dirty="0">
                <a:solidFill>
                  <a:srgbClr val="FF0000"/>
                </a:solidFill>
              </a:rPr>
              <a:t> </a:t>
            </a:r>
            <a:r>
              <a:rPr lang="en-US" altLang="zh-TW" sz="2000" dirty="0"/>
              <a:t>called table-miss rule that wildcards all match fields and has the lowest priority 0. </a:t>
            </a:r>
            <a:endParaRPr lang="en-US" altLang="zh-TW" sz="2000" dirty="0" smtClean="0"/>
          </a:p>
          <a:p>
            <a:pPr marL="0" indent="0">
              <a:buNone/>
            </a:pPr>
            <a:endParaRPr lang="en-US" altLang="zh-TW" sz="2000" dirty="0"/>
          </a:p>
          <a:p>
            <a:pPr marL="0" indent="0">
              <a:buNone/>
            </a:pPr>
            <a:r>
              <a:rPr lang="en-US" altLang="zh-TW" sz="2000" dirty="0" smtClean="0">
                <a:solidFill>
                  <a:srgbClr val="FF0000"/>
                </a:solidFill>
              </a:rPr>
              <a:t>This </a:t>
            </a:r>
            <a:r>
              <a:rPr lang="en-US" altLang="zh-TW" sz="2000" dirty="0">
                <a:solidFill>
                  <a:srgbClr val="FF0000"/>
                </a:solidFill>
              </a:rPr>
              <a:t>rule forwards packet to the standard pipeline if no match is found </a:t>
            </a:r>
            <a:r>
              <a:rPr lang="en-US" altLang="zh-TW" sz="2000" dirty="0"/>
              <a:t>for the packet in any flow table. </a:t>
            </a:r>
            <a:r>
              <a:rPr lang="en-US" altLang="zh-TW" sz="2000" dirty="0" smtClean="0"/>
              <a:t>The </a:t>
            </a:r>
            <a:r>
              <a:rPr lang="en-US" altLang="zh-TW" sz="2000" dirty="0" err="1" smtClean="0"/>
              <a:t>ProVision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switches share their hardware memory between various types of rules (e.g., </a:t>
            </a:r>
            <a:r>
              <a:rPr lang="en-US" altLang="zh-TW" sz="2000" dirty="0" err="1"/>
              <a:t>OpenFlow</a:t>
            </a:r>
            <a:r>
              <a:rPr lang="en-US" altLang="zh-TW" sz="2000" dirty="0"/>
              <a:t>, ACL, </a:t>
            </a:r>
            <a:r>
              <a:rPr lang="en-US" altLang="zh-TW" sz="2000" dirty="0" err="1"/>
              <a:t>QoS</a:t>
            </a:r>
            <a:r>
              <a:rPr lang="en-US" altLang="zh-TW" sz="2000" dirty="0"/>
              <a:t>).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681099397"/>
      </p:ext>
    </p:extLst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85433</TotalTime>
  <Words>3692</Words>
  <Application>Microsoft Office PowerPoint</Application>
  <PresentationFormat>如螢幕大小 (4:3)</PresentationFormat>
  <Paragraphs>467</Paragraphs>
  <Slides>27</Slides>
  <Notes>27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5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Performance Analysis of SDN Switches with Hardware and Software Flow Tables</vt:lpstr>
      <vt:lpstr>Introduction</vt:lpstr>
      <vt:lpstr>Hardware and Software Flow Tables</vt:lpstr>
      <vt:lpstr>Reactive and Proactive Rule Insertion</vt:lpstr>
      <vt:lpstr>SWITCHES UNDER TEST AND EXPERIMENTAL ENVIRONMENT</vt:lpstr>
      <vt:lpstr>Experimental Testbed</vt:lpstr>
      <vt:lpstr>Hardware Flow Table Capacities</vt:lpstr>
      <vt:lpstr>Capacities of Hardware Flow Tables</vt:lpstr>
      <vt:lpstr>Sharing Hardware Resources in Hybrid Switches</vt:lpstr>
      <vt:lpstr>Sharing Hardware Resources in Hybrid Switches</vt:lpstr>
      <vt:lpstr>SDN Forwarding Performance</vt:lpstr>
      <vt:lpstr>SDN Forwarding Performance</vt:lpstr>
      <vt:lpstr>SDN Forwarding Performance</vt:lpstr>
      <vt:lpstr>SDN Forwarding Performance</vt:lpstr>
      <vt:lpstr>SDN Forwarding Performance</vt:lpstr>
      <vt:lpstr>SDN Forwarding Performance</vt:lpstr>
      <vt:lpstr>SDN Forwarding Performance</vt:lpstr>
      <vt:lpstr>SDN Forwarding Performance</vt:lpstr>
      <vt:lpstr>Rule Promotion Engine Behavior</vt:lpstr>
      <vt:lpstr>Rule Promotion Engine Behavior</vt:lpstr>
      <vt:lpstr>Rule Promotion Engine Behavior</vt:lpstr>
      <vt:lpstr>Rule Promotion Engine Behavior</vt:lpstr>
      <vt:lpstr>Rule Promotion Engine Behavior</vt:lpstr>
      <vt:lpstr>Rule Promotion Engine Behavior</vt:lpstr>
      <vt:lpstr>Rule Promotion Engine Behavior</vt:lpstr>
      <vt:lpstr>Rule Promotion Engine Behavior</vt:lpstr>
      <vt:lpstr>Rule Promotion Engine Behavior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chriske</cp:lastModifiedBy>
  <cp:revision>3475</cp:revision>
  <cp:lastPrinted>2013-07-22T14:09:02Z</cp:lastPrinted>
  <dcterms:created xsi:type="dcterms:W3CDTF">2004-07-16T19:12:18Z</dcterms:created>
  <dcterms:modified xsi:type="dcterms:W3CDTF">2017-05-09T22:03:19Z</dcterms:modified>
</cp:coreProperties>
</file>